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drawings/drawing3.xml" ContentType="application/vnd.openxmlformats-officedocument.drawingml.chartshap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6"/>
  </p:notesMasterIdLst>
  <p:sldIdLst>
    <p:sldId id="385" r:id="rId2"/>
    <p:sldId id="391" r:id="rId3"/>
    <p:sldId id="390" r:id="rId4"/>
    <p:sldId id="389" r:id="rId5"/>
    <p:sldId id="411" r:id="rId6"/>
    <p:sldId id="414" r:id="rId7"/>
    <p:sldId id="416" r:id="rId8"/>
    <p:sldId id="417" r:id="rId9"/>
    <p:sldId id="446" r:id="rId10"/>
    <p:sldId id="447" r:id="rId11"/>
    <p:sldId id="448" r:id="rId12"/>
    <p:sldId id="449" r:id="rId13"/>
    <p:sldId id="423" r:id="rId14"/>
    <p:sldId id="424" r:id="rId15"/>
    <p:sldId id="426" r:id="rId16"/>
    <p:sldId id="450" r:id="rId17"/>
    <p:sldId id="451" r:id="rId18"/>
    <p:sldId id="452" r:id="rId19"/>
    <p:sldId id="453" r:id="rId20"/>
    <p:sldId id="454" r:id="rId21"/>
    <p:sldId id="455" r:id="rId22"/>
    <p:sldId id="456" r:id="rId23"/>
    <p:sldId id="457" r:id="rId24"/>
    <p:sldId id="458" r:id="rId25"/>
    <p:sldId id="459" r:id="rId26"/>
    <p:sldId id="460" r:id="rId27"/>
    <p:sldId id="461" r:id="rId28"/>
    <p:sldId id="462" r:id="rId29"/>
    <p:sldId id="442" r:id="rId30"/>
    <p:sldId id="445" r:id="rId31"/>
    <p:sldId id="444" r:id="rId32"/>
    <p:sldId id="443" r:id="rId33"/>
    <p:sldId id="441" r:id="rId34"/>
    <p:sldId id="410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815" autoAdjust="0"/>
    <p:restoredTop sz="94624" autoAdjust="0"/>
  </p:normalViewPr>
  <p:slideViewPr>
    <p:cSldViewPr>
      <p:cViewPr varScale="1">
        <p:scale>
          <a:sx n="100" d="100"/>
          <a:sy n="100" d="100"/>
        </p:scale>
        <p:origin x="-20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6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Office_Excel10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FD4-43B1-922C-D45C29FDC695}"/>
                </c:ext>
              </c:extLst>
            </c:dLbl>
            <c:dLbl>
              <c:idx val="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FD4-43B1-922C-D45C29FDC695}"/>
                </c:ext>
              </c:extLst>
            </c:dLbl>
            <c:dLbl>
              <c:idx val="2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FD4-43B1-922C-D45C29FDC695}"/>
                </c:ext>
              </c:extLst>
            </c:dLbl>
            <c:dLbl>
              <c:idx val="4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BFD4-43B1-922C-D45C29FDC695}"/>
                </c:ext>
              </c:extLst>
            </c:dLbl>
            <c:dLbl>
              <c:idx val="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BFD4-43B1-922C-D45C29FDC695}"/>
                </c:ext>
              </c:extLst>
            </c:dLbl>
            <c:dLbl>
              <c:idx val="6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BFD4-43B1-922C-D45C29FDC695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Лист1!$A$2:$A$13</c:f>
              <c:strCache>
                <c:ptCount val="12"/>
                <c:pt idx="0">
                  <c:v>СОШ №4</c:v>
                </c:pt>
                <c:pt idx="1">
                  <c:v>СОШ №5</c:v>
                </c:pt>
                <c:pt idx="2">
                  <c:v>СОШ №10</c:v>
                </c:pt>
                <c:pt idx="3">
                  <c:v>СОШ №6</c:v>
                </c:pt>
                <c:pt idx="4">
                  <c:v>СОШ №2</c:v>
                </c:pt>
                <c:pt idx="5">
                  <c:v>СОШ №13</c:v>
                </c:pt>
                <c:pt idx="6">
                  <c:v>Лицей №12</c:v>
                </c:pt>
                <c:pt idx="7">
                  <c:v>СОШ №8</c:v>
                </c:pt>
                <c:pt idx="8">
                  <c:v>СОШ №7</c:v>
                </c:pt>
                <c:pt idx="9">
                  <c:v>СОШ №3</c:v>
                </c:pt>
                <c:pt idx="10">
                  <c:v>Гимназия №11</c:v>
                </c:pt>
                <c:pt idx="11">
                  <c:v>ООШ №1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0.98</c:v>
                </c:pt>
                <c:pt idx="7">
                  <c:v>0.97000000000000031</c:v>
                </c:pt>
                <c:pt idx="8">
                  <c:v>0.96000000000000063</c:v>
                </c:pt>
                <c:pt idx="9">
                  <c:v>0.95000000000000062</c:v>
                </c:pt>
                <c:pt idx="10">
                  <c:v>0.94000000000000061</c:v>
                </c:pt>
                <c:pt idx="11">
                  <c:v>0.8900000000000019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BFD4-43B1-922C-D45C29FDC695}"/>
            </c:ext>
          </c:extLst>
        </c:ser>
        <c:axId val="121482240"/>
        <c:axId val="122168064"/>
      </c:barChart>
      <c:catAx>
        <c:axId val="121482240"/>
        <c:scaling>
          <c:orientation val="minMax"/>
        </c:scaling>
        <c:axPos val="b"/>
        <c:numFmt formatCode="General" sourceLinked="0"/>
        <c:tickLblPos val="nextTo"/>
        <c:crossAx val="122168064"/>
        <c:crosses val="autoZero"/>
        <c:auto val="1"/>
        <c:lblAlgn val="ctr"/>
        <c:lblOffset val="100"/>
      </c:catAx>
      <c:valAx>
        <c:axId val="122168064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121482240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0337780735619741"/>
          <c:y val="1.5873015873015879E-2"/>
          <c:w val="0.85939042307091362"/>
          <c:h val="0.50580302462192228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FD4-43B1-922C-D45C29FDC695}"/>
                </c:ext>
              </c:extLst>
            </c:dLbl>
            <c:dLbl>
              <c:idx val="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FD4-43B1-922C-D45C29FDC695}"/>
                </c:ext>
              </c:extLst>
            </c:dLbl>
            <c:dLbl>
              <c:idx val="2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FD4-43B1-922C-D45C29FDC695}"/>
                </c:ext>
              </c:extLst>
            </c:dLbl>
            <c:dLbl>
              <c:idx val="4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BFD4-43B1-922C-D45C29FDC695}"/>
                </c:ext>
              </c:extLst>
            </c:dLbl>
            <c:dLbl>
              <c:idx val="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BFD4-43B1-922C-D45C29FDC695}"/>
                </c:ext>
              </c:extLst>
            </c:dLbl>
            <c:dLbl>
              <c:idx val="6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BFD4-43B1-922C-D45C29FDC695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Лист1!$A$2:$A$16</c:f>
              <c:strCache>
                <c:ptCount val="15"/>
                <c:pt idx="0">
                  <c:v>СОШ №2</c:v>
                </c:pt>
                <c:pt idx="1">
                  <c:v>Сарабикуловская ООШ </c:v>
                </c:pt>
                <c:pt idx="2">
                  <c:v>Шугуровская СОШ</c:v>
                </c:pt>
                <c:pt idx="3">
                  <c:v>Урдалинская ООШ</c:v>
                </c:pt>
                <c:pt idx="4">
                  <c:v>Керлигачская ООШ</c:v>
                </c:pt>
                <c:pt idx="5">
                  <c:v>СОШ №5</c:v>
                </c:pt>
                <c:pt idx="6">
                  <c:v>Урмышлинская ООШ</c:v>
                </c:pt>
                <c:pt idx="7">
                  <c:v>Подлесная ООШ</c:v>
                </c:pt>
                <c:pt idx="8">
                  <c:v>СОШ №8</c:v>
                </c:pt>
                <c:pt idx="9">
                  <c:v>Лицей №12</c:v>
                </c:pt>
                <c:pt idx="10">
                  <c:v>СОШ №10</c:v>
                </c:pt>
                <c:pt idx="11">
                  <c:v>Старокувакская СОШ</c:v>
                </c:pt>
                <c:pt idx="12">
                  <c:v>Старописьмянская ООШ</c:v>
                </c:pt>
                <c:pt idx="13">
                  <c:v>ООШ №1</c:v>
                </c:pt>
                <c:pt idx="14">
                  <c:v>Сугушлинская ООШ </c:v>
                </c:pt>
              </c:strCache>
            </c:strRef>
          </c:cat>
          <c:val>
            <c:numRef>
              <c:f>Лист1!$B$2:$B$16</c:f>
              <c:numCache>
                <c:formatCode>0%</c:formatCode>
                <c:ptCount val="15"/>
                <c:pt idx="0">
                  <c:v>0.83000000000000063</c:v>
                </c:pt>
                <c:pt idx="1">
                  <c:v>0.8</c:v>
                </c:pt>
                <c:pt idx="2">
                  <c:v>0.67000000000000104</c:v>
                </c:pt>
                <c:pt idx="3">
                  <c:v>0.66000000000000103</c:v>
                </c:pt>
                <c:pt idx="4">
                  <c:v>0.60000000000000064</c:v>
                </c:pt>
                <c:pt idx="5">
                  <c:v>0.56999999999999995</c:v>
                </c:pt>
                <c:pt idx="6">
                  <c:v>0.56999999999999995</c:v>
                </c:pt>
                <c:pt idx="7">
                  <c:v>0.55000000000000004</c:v>
                </c:pt>
                <c:pt idx="8">
                  <c:v>0.53</c:v>
                </c:pt>
                <c:pt idx="9">
                  <c:v>0.53</c:v>
                </c:pt>
                <c:pt idx="10">
                  <c:v>0.48000000000000032</c:v>
                </c:pt>
                <c:pt idx="11">
                  <c:v>0.33000000000000052</c:v>
                </c:pt>
                <c:pt idx="12">
                  <c:v>0.33000000000000052</c:v>
                </c:pt>
                <c:pt idx="13">
                  <c:v>0.22</c:v>
                </c:pt>
                <c:pt idx="1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BFD4-43B1-922C-D45C29FDC695}"/>
            </c:ext>
          </c:extLst>
        </c:ser>
        <c:axId val="127003648"/>
        <c:axId val="127013632"/>
      </c:barChart>
      <c:catAx>
        <c:axId val="127003648"/>
        <c:scaling>
          <c:orientation val="minMax"/>
        </c:scaling>
        <c:axPos val="b"/>
        <c:numFmt formatCode="General" sourceLinked="0"/>
        <c:tickLblPos val="nextTo"/>
        <c:crossAx val="127013632"/>
        <c:crosses val="autoZero"/>
        <c:auto val="1"/>
        <c:lblAlgn val="ctr"/>
        <c:lblOffset val="100"/>
      </c:catAx>
      <c:valAx>
        <c:axId val="127013632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127003648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>
                <c:manualLayout>
                  <c:x val="0.35185185185186574"/>
                  <c:y val="-1.1224133123521584E-2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292E-44A8-B0B5-45B945E1B9E4}"/>
                </c:ext>
              </c:extLst>
            </c:dLbl>
            <c:dLbl>
              <c:idx val="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92E-44A8-B0B5-45B945E1B9E4}"/>
                </c:ext>
              </c:extLst>
            </c:dLbl>
            <c:dLbl>
              <c:idx val="2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292E-44A8-B0B5-45B945E1B9E4}"/>
                </c:ext>
              </c:extLst>
            </c:dLbl>
            <c:dLbl>
              <c:idx val="3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92E-44A8-B0B5-45B945E1B9E4}"/>
                </c:ext>
              </c:extLst>
            </c:dLbl>
            <c:dLbl>
              <c:idx val="4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292E-44A8-B0B5-45B945E1B9E4}"/>
                </c:ext>
              </c:extLst>
            </c:dLbl>
            <c:dLbl>
              <c:idx val="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292E-44A8-B0B5-45B945E1B9E4}"/>
                </c:ext>
              </c:extLst>
            </c:dLbl>
            <c:dLbl>
              <c:idx val="6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92E-44A8-B0B5-45B945E1B9E4}"/>
                </c:ext>
              </c:extLst>
            </c:dLbl>
            <c:dLbl>
              <c:idx val="7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292E-44A8-B0B5-45B945E1B9E4}"/>
                </c:ext>
              </c:extLst>
            </c:dLbl>
            <c:dLbl>
              <c:idx val="8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92E-44A8-B0B5-45B945E1B9E4}"/>
                </c:ext>
              </c:extLst>
            </c:dLbl>
            <c:dLbl>
              <c:idx val="9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292E-44A8-B0B5-45B945E1B9E4}"/>
                </c:ext>
              </c:extLst>
            </c:dLbl>
            <c:dLbl>
              <c:idx val="10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292E-44A8-B0B5-45B945E1B9E4}"/>
                </c:ext>
              </c:extLst>
            </c:dLbl>
            <c:dLbl>
              <c:idx val="1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292E-44A8-B0B5-45B945E1B9E4}"/>
                </c:ext>
              </c:extLst>
            </c:dLbl>
            <c:dLbl>
              <c:idx val="12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292E-44A8-B0B5-45B945E1B9E4}"/>
                </c:ext>
              </c:extLst>
            </c:dLbl>
            <c:dLbl>
              <c:idx val="13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292E-44A8-B0B5-45B945E1B9E4}"/>
                </c:ext>
              </c:extLst>
            </c:dLbl>
            <c:dLbl>
              <c:idx val="14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292E-44A8-B0B5-45B945E1B9E4}"/>
                </c:ext>
              </c:extLst>
            </c:dLbl>
            <c:dLbl>
              <c:idx val="1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292E-44A8-B0B5-45B945E1B9E4}"/>
                </c:ext>
              </c:extLst>
            </c:dLbl>
            <c:dLbl>
              <c:idx val="16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292E-44A8-B0B5-45B945E1B9E4}"/>
                </c:ext>
              </c:extLst>
            </c:dLbl>
            <c:dLbl>
              <c:idx val="17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292E-44A8-B0B5-45B945E1B9E4}"/>
                </c:ext>
              </c:extLst>
            </c:dLbl>
            <c:dLbl>
              <c:idx val="18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292E-44A8-B0B5-45B945E1B9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Лист1!$A$2:$A$20</c:f>
              <c:strCache>
                <c:ptCount val="19"/>
                <c:pt idx="0">
                  <c:v>Зай -Каратайская ООШ </c:v>
                </c:pt>
                <c:pt idx="1">
                  <c:v>Ивановская ООШ</c:v>
                </c:pt>
                <c:pt idx="2">
                  <c:v>Керлигачская ООШ</c:v>
                </c:pt>
                <c:pt idx="3">
                  <c:v>Куакбашская ООШ</c:v>
                </c:pt>
                <c:pt idx="4">
                  <c:v>Н – Чершелинская ООШ</c:v>
                </c:pt>
                <c:pt idx="5">
                  <c:v>Н.Серёжкинская ООШ</c:v>
                </c:pt>
                <c:pt idx="6">
                  <c:v>Сарабикуловская ООШ</c:v>
                </c:pt>
                <c:pt idx="7">
                  <c:v>Ст – Иштерякская ООШ</c:v>
                </c:pt>
                <c:pt idx="8">
                  <c:v>Ст-Письмянская ООШ</c:v>
                </c:pt>
                <c:pt idx="9">
                  <c:v>Сугушлинская ООШ</c:v>
                </c:pt>
                <c:pt idx="10">
                  <c:v>Урмышлинская ООШ</c:v>
                </c:pt>
                <c:pt idx="11">
                  <c:v>Федотовская ООШ</c:v>
                </c:pt>
                <c:pt idx="12">
                  <c:v>Урдалинская ООШ</c:v>
                </c:pt>
                <c:pt idx="13">
                  <c:v>Каркалинская ООШ</c:v>
                </c:pt>
                <c:pt idx="14">
                  <c:v>Подлесная ООШ</c:v>
                </c:pt>
                <c:pt idx="15">
                  <c:v>Тимяшевская СОШ</c:v>
                </c:pt>
                <c:pt idx="16">
                  <c:v>Шугуровская СОШ</c:v>
                </c:pt>
                <c:pt idx="17">
                  <c:v>Старо - Кувакская СОШ</c:v>
                </c:pt>
                <c:pt idx="18">
                  <c:v>СОШ им. Горького</c:v>
                </c:pt>
              </c:strCache>
            </c:strRef>
          </c:cat>
          <c:val>
            <c:numRef>
              <c:f>Лист1!$B$2:$B$20</c:f>
              <c:numCache>
                <c:formatCode>0%</c:formatCode>
                <c:ptCount val="1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0.97000000000000064</c:v>
                </c:pt>
                <c:pt idx="16">
                  <c:v>0.93</c:v>
                </c:pt>
                <c:pt idx="17">
                  <c:v>0.82000000000000062</c:v>
                </c:pt>
                <c:pt idx="18">
                  <c:v>0.82000000000000062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3-292E-44A8-B0B5-45B945E1B9E4}"/>
            </c:ext>
          </c:extLst>
        </c:ser>
        <c:axId val="122209024"/>
        <c:axId val="122210560"/>
      </c:barChart>
      <c:catAx>
        <c:axId val="122209024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122210560"/>
        <c:crosses val="autoZero"/>
        <c:auto val="1"/>
        <c:lblAlgn val="ctr"/>
        <c:lblOffset val="100"/>
      </c:catAx>
      <c:valAx>
        <c:axId val="122210560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122209024"/>
        <c:crosses val="autoZero"/>
        <c:crossBetween val="between"/>
      </c:valAx>
      <c:spPr>
        <a:ln>
          <a:noFill/>
        </a:ln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5.7894491260487194E-2"/>
          <c:y val="3.2521815630338083E-2"/>
          <c:w val="0.93533311295216726"/>
          <c:h val="0.71363975336420404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spc="0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Лист1!$A$2:$A$13</c:f>
              <c:strCache>
                <c:ptCount val="12"/>
                <c:pt idx="0">
                  <c:v>СОШ №2</c:v>
                </c:pt>
                <c:pt idx="1">
                  <c:v>СОШ №5</c:v>
                </c:pt>
                <c:pt idx="2">
                  <c:v>СОШ №6</c:v>
                </c:pt>
                <c:pt idx="3">
                  <c:v>СОШ №7</c:v>
                </c:pt>
                <c:pt idx="4">
                  <c:v>СОШ №4</c:v>
                </c:pt>
                <c:pt idx="5">
                  <c:v>СОШ №10</c:v>
                </c:pt>
                <c:pt idx="6">
                  <c:v>Лицей №12</c:v>
                </c:pt>
                <c:pt idx="7">
                  <c:v>СОШ №8</c:v>
                </c:pt>
                <c:pt idx="8">
                  <c:v>СОШ №13</c:v>
                </c:pt>
                <c:pt idx="9">
                  <c:v>Гимназия №11</c:v>
                </c:pt>
                <c:pt idx="10">
                  <c:v>СОШ №3</c:v>
                </c:pt>
                <c:pt idx="11">
                  <c:v>ООШ №1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0.92</c:v>
                </c:pt>
                <c:pt idx="1">
                  <c:v>0.83000000000000063</c:v>
                </c:pt>
                <c:pt idx="2">
                  <c:v>0.78</c:v>
                </c:pt>
                <c:pt idx="3">
                  <c:v>0.66000000000000258</c:v>
                </c:pt>
                <c:pt idx="4">
                  <c:v>0.65000000000000235</c:v>
                </c:pt>
                <c:pt idx="5">
                  <c:v>0.65000000000000235</c:v>
                </c:pt>
                <c:pt idx="6">
                  <c:v>0.65000000000000235</c:v>
                </c:pt>
                <c:pt idx="7">
                  <c:v>0.64000000000000223</c:v>
                </c:pt>
                <c:pt idx="8">
                  <c:v>0.64000000000000223</c:v>
                </c:pt>
                <c:pt idx="9">
                  <c:v>0.62000000000000199</c:v>
                </c:pt>
                <c:pt idx="10">
                  <c:v>0.58000000000000007</c:v>
                </c:pt>
                <c:pt idx="11">
                  <c:v>0.33000000000000135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F8B-4B77-B97A-106D672EF062}"/>
            </c:ext>
          </c:extLst>
        </c:ser>
        <c:axId val="122637696"/>
        <c:axId val="122651776"/>
      </c:barChart>
      <c:catAx>
        <c:axId val="12263769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22651776"/>
        <c:crosses val="autoZero"/>
        <c:auto val="1"/>
        <c:lblAlgn val="ctr"/>
        <c:lblOffset val="100"/>
      </c:catAx>
      <c:valAx>
        <c:axId val="122651776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12263769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1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54C-4A66-A601-E5703A768437}"/>
                </c:ext>
              </c:extLst>
            </c:dLbl>
            <c:dLbl>
              <c:idx val="3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554C-4A66-A601-E5703A768437}"/>
                </c:ext>
              </c:extLst>
            </c:dLbl>
            <c:dLbl>
              <c:idx val="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554C-4A66-A601-E5703A768437}"/>
                </c:ext>
              </c:extLst>
            </c:dLbl>
            <c:dLbl>
              <c:idx val="7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554C-4A66-A601-E5703A768437}"/>
                </c:ext>
              </c:extLst>
            </c:dLbl>
            <c:dLbl>
              <c:idx val="9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554C-4A66-A601-E5703A768437}"/>
                </c:ext>
              </c:extLst>
            </c:dLbl>
            <c:dLbl>
              <c:idx val="1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554C-4A66-A601-E5703A768437}"/>
                </c:ext>
              </c:extLst>
            </c:dLbl>
            <c:dLbl>
              <c:idx val="13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554C-4A66-A601-E5703A76843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Лист1!$A$2:$A$19</c:f>
              <c:strCache>
                <c:ptCount val="18"/>
                <c:pt idx="0">
                  <c:v>Керлигачская ООШ</c:v>
                </c:pt>
                <c:pt idx="1">
                  <c:v>Сугушлинская ООШ</c:v>
                </c:pt>
                <c:pt idx="2">
                  <c:v>Ивановская ООШ</c:v>
                </c:pt>
                <c:pt idx="3">
                  <c:v>Урмышлинская ООШ</c:v>
                </c:pt>
                <c:pt idx="4">
                  <c:v>Каркалинская ООШ</c:v>
                </c:pt>
                <c:pt idx="5">
                  <c:v>Куакбашская ООШ</c:v>
                </c:pt>
                <c:pt idx="6">
                  <c:v>Зай -Каратайская ООШ </c:v>
                </c:pt>
                <c:pt idx="7">
                  <c:v>Ст-Письмянская ООШ</c:v>
                </c:pt>
                <c:pt idx="8">
                  <c:v>Тимяшевская СОШ</c:v>
                </c:pt>
                <c:pt idx="9">
                  <c:v>Подлесная ООШ</c:v>
                </c:pt>
                <c:pt idx="10">
                  <c:v>Ст – Иштерякская ООШ</c:v>
                </c:pt>
                <c:pt idx="11">
                  <c:v>Н.Серёжкинская ООШ</c:v>
                </c:pt>
                <c:pt idx="12">
                  <c:v>Старо - Кувакская СОШ</c:v>
                </c:pt>
                <c:pt idx="13">
                  <c:v>СОШ им. Горького</c:v>
                </c:pt>
                <c:pt idx="14">
                  <c:v>Сарабикуловская ООШ</c:v>
                </c:pt>
                <c:pt idx="15">
                  <c:v>Шугуровская СОШ </c:v>
                </c:pt>
                <c:pt idx="16">
                  <c:v>Н – Чершелинская ООШ</c:v>
                </c:pt>
                <c:pt idx="17">
                  <c:v>Федотовская ООШ</c:v>
                </c:pt>
              </c:strCache>
            </c:strRef>
          </c:cat>
          <c:val>
            <c:numRef>
              <c:f>Лист1!$B$2:$B$19</c:f>
              <c:numCache>
                <c:formatCode>0%</c:formatCode>
                <c:ptCount val="1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0.83000000000000063</c:v>
                </c:pt>
                <c:pt idx="5">
                  <c:v>0.8</c:v>
                </c:pt>
                <c:pt idx="6">
                  <c:v>0.8</c:v>
                </c:pt>
                <c:pt idx="7">
                  <c:v>0.71000000000000063</c:v>
                </c:pt>
                <c:pt idx="8">
                  <c:v>0.69000000000000061</c:v>
                </c:pt>
                <c:pt idx="9">
                  <c:v>0.60000000000000064</c:v>
                </c:pt>
                <c:pt idx="10">
                  <c:v>0.60000000000000064</c:v>
                </c:pt>
                <c:pt idx="11">
                  <c:v>0.60000000000000064</c:v>
                </c:pt>
                <c:pt idx="12">
                  <c:v>0.55000000000000004</c:v>
                </c:pt>
                <c:pt idx="13">
                  <c:v>0.55000000000000004</c:v>
                </c:pt>
                <c:pt idx="14">
                  <c:v>0.5</c:v>
                </c:pt>
                <c:pt idx="15">
                  <c:v>0.48000000000000032</c:v>
                </c:pt>
                <c:pt idx="16">
                  <c:v>0.33000000000000135</c:v>
                </c:pt>
                <c:pt idx="17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554C-4A66-A601-E5703A768437}"/>
            </c:ext>
          </c:extLst>
        </c:ser>
        <c:dLbls>
          <c:showVal val="1"/>
        </c:dLbls>
        <c:axId val="122827520"/>
        <c:axId val="122829056"/>
      </c:barChart>
      <c:catAx>
        <c:axId val="122827520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122829056"/>
        <c:crosses val="autoZero"/>
        <c:auto val="1"/>
        <c:lblAlgn val="ctr"/>
        <c:lblOffset val="100"/>
      </c:catAx>
      <c:valAx>
        <c:axId val="122829056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122827520"/>
        <c:crosses val="autoZero"/>
        <c:crossBetween val="between"/>
      </c:valAx>
      <c:spPr>
        <a:ln>
          <a:noFill/>
        </a:ln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FD4-43B1-922C-D45C29FDC695}"/>
                </c:ext>
              </c:extLst>
            </c:dLbl>
            <c:dLbl>
              <c:idx val="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FD4-43B1-922C-D45C29FDC695}"/>
                </c:ext>
              </c:extLst>
            </c:dLbl>
            <c:dLbl>
              <c:idx val="2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FD4-43B1-922C-D45C29FDC695}"/>
                </c:ext>
              </c:extLst>
            </c:dLbl>
            <c:dLbl>
              <c:idx val="4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BFD4-43B1-922C-D45C29FDC695}"/>
                </c:ext>
              </c:extLst>
            </c:dLbl>
            <c:dLbl>
              <c:idx val="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BFD4-43B1-922C-D45C29FDC695}"/>
                </c:ext>
              </c:extLst>
            </c:dLbl>
            <c:dLbl>
              <c:idx val="6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BFD4-43B1-922C-D45C29FDC695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Лист1!$A$2:$A$13</c:f>
              <c:strCache>
                <c:ptCount val="12"/>
                <c:pt idx="0">
                  <c:v>СОШ №5</c:v>
                </c:pt>
                <c:pt idx="1">
                  <c:v>СОШ №10</c:v>
                </c:pt>
                <c:pt idx="2">
                  <c:v>СОШ №4</c:v>
                </c:pt>
                <c:pt idx="3">
                  <c:v>СОШ №2</c:v>
                </c:pt>
                <c:pt idx="4">
                  <c:v>СОШ №6</c:v>
                </c:pt>
                <c:pt idx="5">
                  <c:v>СОШ №8</c:v>
                </c:pt>
                <c:pt idx="6">
                  <c:v>СОШ №3</c:v>
                </c:pt>
                <c:pt idx="7">
                  <c:v>Гимназия №11</c:v>
                </c:pt>
                <c:pt idx="8">
                  <c:v>ООШ №1</c:v>
                </c:pt>
                <c:pt idx="9">
                  <c:v>Лицей №12</c:v>
                </c:pt>
                <c:pt idx="10">
                  <c:v>СОШ №7</c:v>
                </c:pt>
                <c:pt idx="11">
                  <c:v>СОШ №13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0.97000000000000064</c:v>
                </c:pt>
                <c:pt idx="3">
                  <c:v>0.97000000000000064</c:v>
                </c:pt>
                <c:pt idx="4">
                  <c:v>0.95000000000000062</c:v>
                </c:pt>
                <c:pt idx="5">
                  <c:v>0.95000000000000062</c:v>
                </c:pt>
                <c:pt idx="6">
                  <c:v>0.95000000000000062</c:v>
                </c:pt>
                <c:pt idx="7">
                  <c:v>0.93</c:v>
                </c:pt>
                <c:pt idx="8">
                  <c:v>0.93</c:v>
                </c:pt>
                <c:pt idx="9">
                  <c:v>0.92</c:v>
                </c:pt>
                <c:pt idx="10">
                  <c:v>0.89000000000000035</c:v>
                </c:pt>
                <c:pt idx="11">
                  <c:v>0.88000000000000034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BFD4-43B1-922C-D45C29FDC695}"/>
            </c:ext>
          </c:extLst>
        </c:ser>
        <c:axId val="123243904"/>
        <c:axId val="123245696"/>
      </c:barChart>
      <c:catAx>
        <c:axId val="123243904"/>
        <c:scaling>
          <c:orientation val="minMax"/>
        </c:scaling>
        <c:axPos val="b"/>
        <c:numFmt formatCode="General" sourceLinked="0"/>
        <c:tickLblPos val="nextTo"/>
        <c:crossAx val="123245696"/>
        <c:crosses val="autoZero"/>
        <c:auto val="1"/>
        <c:lblAlgn val="ctr"/>
        <c:lblOffset val="100"/>
      </c:catAx>
      <c:valAx>
        <c:axId val="123245696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123243904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>
                <c:manualLayout>
                  <c:x val="0.3518518518518659"/>
                  <c:y val="-1.1224133123521584E-2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292E-44A8-B0B5-45B945E1B9E4}"/>
                </c:ext>
              </c:extLst>
            </c:dLbl>
            <c:dLbl>
              <c:idx val="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92E-44A8-B0B5-45B945E1B9E4}"/>
                </c:ext>
              </c:extLst>
            </c:dLbl>
            <c:dLbl>
              <c:idx val="2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292E-44A8-B0B5-45B945E1B9E4}"/>
                </c:ext>
              </c:extLst>
            </c:dLbl>
            <c:dLbl>
              <c:idx val="3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92E-44A8-B0B5-45B945E1B9E4}"/>
                </c:ext>
              </c:extLst>
            </c:dLbl>
            <c:dLbl>
              <c:idx val="4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292E-44A8-B0B5-45B945E1B9E4}"/>
                </c:ext>
              </c:extLst>
            </c:dLbl>
            <c:dLbl>
              <c:idx val="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292E-44A8-B0B5-45B945E1B9E4}"/>
                </c:ext>
              </c:extLst>
            </c:dLbl>
            <c:dLbl>
              <c:idx val="6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92E-44A8-B0B5-45B945E1B9E4}"/>
                </c:ext>
              </c:extLst>
            </c:dLbl>
            <c:dLbl>
              <c:idx val="7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292E-44A8-B0B5-45B945E1B9E4}"/>
                </c:ext>
              </c:extLst>
            </c:dLbl>
            <c:dLbl>
              <c:idx val="8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92E-44A8-B0B5-45B945E1B9E4}"/>
                </c:ext>
              </c:extLst>
            </c:dLbl>
            <c:dLbl>
              <c:idx val="9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292E-44A8-B0B5-45B945E1B9E4}"/>
                </c:ext>
              </c:extLst>
            </c:dLbl>
            <c:dLbl>
              <c:idx val="10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292E-44A8-B0B5-45B945E1B9E4}"/>
                </c:ext>
              </c:extLst>
            </c:dLbl>
            <c:dLbl>
              <c:idx val="1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292E-44A8-B0B5-45B945E1B9E4}"/>
                </c:ext>
              </c:extLst>
            </c:dLbl>
            <c:dLbl>
              <c:idx val="12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292E-44A8-B0B5-45B945E1B9E4}"/>
                </c:ext>
              </c:extLst>
            </c:dLbl>
            <c:dLbl>
              <c:idx val="13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292E-44A8-B0B5-45B945E1B9E4}"/>
                </c:ext>
              </c:extLst>
            </c:dLbl>
            <c:dLbl>
              <c:idx val="14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292E-44A8-B0B5-45B945E1B9E4}"/>
                </c:ext>
              </c:extLst>
            </c:dLbl>
            <c:dLbl>
              <c:idx val="1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292E-44A8-B0B5-45B945E1B9E4}"/>
                </c:ext>
              </c:extLst>
            </c:dLbl>
            <c:dLbl>
              <c:idx val="16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292E-44A8-B0B5-45B945E1B9E4}"/>
                </c:ext>
              </c:extLst>
            </c:dLbl>
            <c:dLbl>
              <c:idx val="17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292E-44A8-B0B5-45B945E1B9E4}"/>
                </c:ext>
              </c:extLst>
            </c:dLbl>
            <c:dLbl>
              <c:idx val="18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292E-44A8-B0B5-45B945E1B9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Лист1!$A$2:$A$20</c:f>
              <c:strCache>
                <c:ptCount val="19"/>
                <c:pt idx="0">
                  <c:v>Зай -Каратайская ООШ </c:v>
                </c:pt>
                <c:pt idx="1">
                  <c:v>Ивановская ООШ</c:v>
                </c:pt>
                <c:pt idx="2">
                  <c:v>Керлигачская ООШ</c:v>
                </c:pt>
                <c:pt idx="3">
                  <c:v>Куакбашская ООШ</c:v>
                </c:pt>
                <c:pt idx="4">
                  <c:v>Н – Чершелинская ООШ</c:v>
                </c:pt>
                <c:pt idx="5">
                  <c:v>Н.Серёжкинская ООШ</c:v>
                </c:pt>
                <c:pt idx="6">
                  <c:v>Сарабикуловская ООШ</c:v>
                </c:pt>
                <c:pt idx="7">
                  <c:v>Ст – Иштерякская ООШ</c:v>
                </c:pt>
                <c:pt idx="8">
                  <c:v>Ст-Письмянская ООШ</c:v>
                </c:pt>
                <c:pt idx="9">
                  <c:v>Сугушлинская ООШ</c:v>
                </c:pt>
                <c:pt idx="10">
                  <c:v>Урмышлинская ООШ</c:v>
                </c:pt>
                <c:pt idx="11">
                  <c:v>Федотовская ООШ</c:v>
                </c:pt>
                <c:pt idx="12">
                  <c:v>Урдалинская ООШ</c:v>
                </c:pt>
                <c:pt idx="13">
                  <c:v>Каркалинская ООШ</c:v>
                </c:pt>
                <c:pt idx="14">
                  <c:v>Подлесная ООШ</c:v>
                </c:pt>
                <c:pt idx="15">
                  <c:v>Тимяшевская СОШ</c:v>
                </c:pt>
                <c:pt idx="16">
                  <c:v>Старо - Кувакская СОШ</c:v>
                </c:pt>
                <c:pt idx="17">
                  <c:v>СОШ им. Горького</c:v>
                </c:pt>
                <c:pt idx="18">
                  <c:v>Шугуровская СОШ</c:v>
                </c:pt>
              </c:strCache>
            </c:strRef>
          </c:cat>
          <c:val>
            <c:numRef>
              <c:f>Лист1!$B$2:$B$20</c:f>
              <c:numCache>
                <c:formatCode>0%</c:formatCode>
                <c:ptCount val="1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0.86000000000000065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3-292E-44A8-B0B5-45B945E1B9E4}"/>
            </c:ext>
          </c:extLst>
        </c:ser>
        <c:axId val="125794176"/>
        <c:axId val="125795712"/>
      </c:barChart>
      <c:catAx>
        <c:axId val="125794176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125795712"/>
        <c:crosses val="autoZero"/>
        <c:auto val="1"/>
        <c:lblAlgn val="ctr"/>
        <c:lblOffset val="100"/>
      </c:catAx>
      <c:valAx>
        <c:axId val="125795712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125794176"/>
        <c:crosses val="autoZero"/>
        <c:crossBetween val="between"/>
      </c:valAx>
      <c:spPr>
        <a:ln>
          <a:noFill/>
        </a:ln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5.7894491260487117E-2"/>
          <c:y val="3.2521815630338083E-2"/>
          <c:w val="0.93533311295216726"/>
          <c:h val="0.71363975336420427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spc="0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Лист1!$A$2:$A$13</c:f>
              <c:strCache>
                <c:ptCount val="12"/>
                <c:pt idx="0">
                  <c:v>СОШ №10</c:v>
                </c:pt>
                <c:pt idx="1">
                  <c:v>СОШ №2</c:v>
                </c:pt>
                <c:pt idx="2">
                  <c:v>СОШ №6</c:v>
                </c:pt>
                <c:pt idx="3">
                  <c:v>Лицей №12</c:v>
                </c:pt>
                <c:pt idx="4">
                  <c:v>СОШ №8</c:v>
                </c:pt>
                <c:pt idx="5">
                  <c:v>СОШ №4</c:v>
                </c:pt>
                <c:pt idx="6">
                  <c:v>Гимназия №11</c:v>
                </c:pt>
                <c:pt idx="7">
                  <c:v>СОШ №7</c:v>
                </c:pt>
                <c:pt idx="8">
                  <c:v>ООШ №1</c:v>
                </c:pt>
                <c:pt idx="9">
                  <c:v>СОШ №5</c:v>
                </c:pt>
                <c:pt idx="10">
                  <c:v>СОШ №3</c:v>
                </c:pt>
                <c:pt idx="11">
                  <c:v>СОШ №13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0.73000000000000065</c:v>
                </c:pt>
                <c:pt idx="1">
                  <c:v>0.69000000000000061</c:v>
                </c:pt>
                <c:pt idx="2">
                  <c:v>0.65000000000000169</c:v>
                </c:pt>
                <c:pt idx="3">
                  <c:v>0.64000000000000146</c:v>
                </c:pt>
                <c:pt idx="4">
                  <c:v>0.64000000000000146</c:v>
                </c:pt>
                <c:pt idx="5">
                  <c:v>0.63000000000000145</c:v>
                </c:pt>
                <c:pt idx="6">
                  <c:v>0.62000000000000133</c:v>
                </c:pt>
                <c:pt idx="7">
                  <c:v>0.56000000000000005</c:v>
                </c:pt>
                <c:pt idx="8">
                  <c:v>0.56000000000000005</c:v>
                </c:pt>
                <c:pt idx="9">
                  <c:v>0.55000000000000004</c:v>
                </c:pt>
                <c:pt idx="10">
                  <c:v>0.53</c:v>
                </c:pt>
                <c:pt idx="11">
                  <c:v>0.44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F8B-4B77-B97A-106D672EF062}"/>
            </c:ext>
          </c:extLst>
        </c:ser>
        <c:axId val="125995648"/>
        <c:axId val="126001536"/>
      </c:barChart>
      <c:catAx>
        <c:axId val="12599564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26001536"/>
        <c:crosses val="autoZero"/>
        <c:auto val="1"/>
        <c:lblAlgn val="ctr"/>
        <c:lblOffset val="100"/>
      </c:catAx>
      <c:valAx>
        <c:axId val="126001536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12599564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8.6555725968460756E-2"/>
          <c:y val="1.5640272099683963E-2"/>
          <c:w val="0.89236397635592057"/>
          <c:h val="0.67952877214832941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1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54C-4A66-A601-E5703A768437}"/>
                </c:ext>
              </c:extLst>
            </c:dLbl>
            <c:dLbl>
              <c:idx val="3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554C-4A66-A601-E5703A768437}"/>
                </c:ext>
              </c:extLst>
            </c:dLbl>
            <c:dLbl>
              <c:idx val="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554C-4A66-A601-E5703A768437}"/>
                </c:ext>
              </c:extLst>
            </c:dLbl>
            <c:dLbl>
              <c:idx val="7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554C-4A66-A601-E5703A768437}"/>
                </c:ext>
              </c:extLst>
            </c:dLbl>
            <c:dLbl>
              <c:idx val="9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554C-4A66-A601-E5703A768437}"/>
                </c:ext>
              </c:extLst>
            </c:dLbl>
            <c:dLbl>
              <c:idx val="1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554C-4A66-A601-E5703A768437}"/>
                </c:ext>
              </c:extLst>
            </c:dLbl>
            <c:dLbl>
              <c:idx val="13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554C-4A66-A601-E5703A76843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Лист1!$A$2:$A$20</c:f>
              <c:strCache>
                <c:ptCount val="19"/>
                <c:pt idx="0">
                  <c:v>Керлигачская ООШ</c:v>
                </c:pt>
                <c:pt idx="1">
                  <c:v>Ивановская ООШ</c:v>
                </c:pt>
                <c:pt idx="2">
                  <c:v>Урмышлинская ООШ</c:v>
                </c:pt>
                <c:pt idx="3">
                  <c:v>Старо - Кувакская СОШ</c:v>
                </c:pt>
                <c:pt idx="4">
                  <c:v>Н.Серёжкинская ООШ</c:v>
                </c:pt>
                <c:pt idx="5">
                  <c:v>Н – Чершелинская ООШ</c:v>
                </c:pt>
                <c:pt idx="6">
                  <c:v>Сугушлинская ООШ</c:v>
                </c:pt>
                <c:pt idx="7">
                  <c:v>Каркалинская ООШ</c:v>
                </c:pt>
                <c:pt idx="8">
                  <c:v>Ст – Иштерякская ООШ</c:v>
                </c:pt>
                <c:pt idx="9">
                  <c:v>Урдалинская ООШ </c:v>
                </c:pt>
                <c:pt idx="10">
                  <c:v>Куакбашская ООШ</c:v>
                </c:pt>
                <c:pt idx="11">
                  <c:v>Тимяшевская СОШ</c:v>
                </c:pt>
                <c:pt idx="12">
                  <c:v>Зай -Каратайская ООШ </c:v>
                </c:pt>
                <c:pt idx="13">
                  <c:v>Ст-Письмянская ООШ</c:v>
                </c:pt>
                <c:pt idx="14">
                  <c:v>Сарабикуловская ООШ</c:v>
                </c:pt>
                <c:pt idx="15">
                  <c:v>Федотовская ООШ</c:v>
                </c:pt>
                <c:pt idx="16">
                  <c:v>Шугуровская СОШ </c:v>
                </c:pt>
                <c:pt idx="17">
                  <c:v>Подлесная ООШ</c:v>
                </c:pt>
                <c:pt idx="18">
                  <c:v>СОШ им. Горького</c:v>
                </c:pt>
              </c:strCache>
            </c:strRef>
          </c:cat>
          <c:val>
            <c:numRef>
              <c:f>Лист1!$B$2:$B$20</c:f>
              <c:numCache>
                <c:formatCode>0%</c:formatCode>
                <c:ptCount val="1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0.78</c:v>
                </c:pt>
                <c:pt idx="4">
                  <c:v>0.75000000000000144</c:v>
                </c:pt>
                <c:pt idx="5">
                  <c:v>0.70000000000000062</c:v>
                </c:pt>
                <c:pt idx="6">
                  <c:v>0.67000000000000182</c:v>
                </c:pt>
                <c:pt idx="7">
                  <c:v>0.67000000000000182</c:v>
                </c:pt>
                <c:pt idx="8">
                  <c:v>0.67000000000000182</c:v>
                </c:pt>
                <c:pt idx="9">
                  <c:v>0.67000000000000182</c:v>
                </c:pt>
                <c:pt idx="10">
                  <c:v>0.56999999999999995</c:v>
                </c:pt>
                <c:pt idx="11">
                  <c:v>0.56000000000000005</c:v>
                </c:pt>
                <c:pt idx="12">
                  <c:v>0.5</c:v>
                </c:pt>
                <c:pt idx="13">
                  <c:v>0.5</c:v>
                </c:pt>
                <c:pt idx="14">
                  <c:v>0.5</c:v>
                </c:pt>
                <c:pt idx="15">
                  <c:v>0.5</c:v>
                </c:pt>
                <c:pt idx="16">
                  <c:v>0.44</c:v>
                </c:pt>
                <c:pt idx="17">
                  <c:v>0.4</c:v>
                </c:pt>
                <c:pt idx="18">
                  <c:v>0.4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554C-4A66-A601-E5703A768437}"/>
            </c:ext>
          </c:extLst>
        </c:ser>
        <c:dLbls>
          <c:showVal val="1"/>
        </c:dLbls>
        <c:axId val="126322944"/>
        <c:axId val="126328832"/>
      </c:barChart>
      <c:catAx>
        <c:axId val="126322944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126328832"/>
        <c:crosses val="autoZero"/>
        <c:auto val="1"/>
        <c:lblAlgn val="ctr"/>
        <c:lblOffset val="100"/>
      </c:catAx>
      <c:valAx>
        <c:axId val="126328832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126322944"/>
        <c:crosses val="autoZero"/>
        <c:crossBetween val="between"/>
      </c:valAx>
      <c:spPr>
        <a:ln>
          <a:noFill/>
        </a:ln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6.5518211578336899E-2"/>
          <c:y val="2.9100529100529089E-2"/>
          <c:w val="0.92833405561815363"/>
          <c:h val="0.5005120193309156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FD4-43B1-922C-D45C29FDC695}"/>
                </c:ext>
              </c:extLst>
            </c:dLbl>
            <c:dLbl>
              <c:idx val="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FD4-43B1-922C-D45C29FDC695}"/>
                </c:ext>
              </c:extLst>
            </c:dLbl>
            <c:dLbl>
              <c:idx val="2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FD4-43B1-922C-D45C29FDC695}"/>
                </c:ext>
              </c:extLst>
            </c:dLbl>
            <c:dLbl>
              <c:idx val="4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BFD4-43B1-922C-D45C29FDC695}"/>
                </c:ext>
              </c:extLst>
            </c:dLbl>
            <c:dLbl>
              <c:idx val="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BFD4-43B1-922C-D45C29FDC695}"/>
                </c:ext>
              </c:extLst>
            </c:dLbl>
            <c:dLbl>
              <c:idx val="6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BFD4-43B1-922C-D45C29FDC695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Лист1!$A$2:$A$16</c:f>
              <c:strCache>
                <c:ptCount val="15"/>
                <c:pt idx="0">
                  <c:v>СОШ №5</c:v>
                </c:pt>
                <c:pt idx="1">
                  <c:v>СОШ №2</c:v>
                </c:pt>
                <c:pt idx="2">
                  <c:v>Урдалинская ООШ</c:v>
                </c:pt>
                <c:pt idx="3">
                  <c:v>Керлигачская ООШ</c:v>
                </c:pt>
                <c:pt idx="4">
                  <c:v>ООШ №1</c:v>
                </c:pt>
                <c:pt idx="5">
                  <c:v>Сугушлинская ООШ </c:v>
                </c:pt>
                <c:pt idx="6">
                  <c:v>Сарабикуловская ООШ </c:v>
                </c:pt>
                <c:pt idx="7">
                  <c:v>СОШ №10</c:v>
                </c:pt>
                <c:pt idx="8">
                  <c:v>Шугуровская СОШ</c:v>
                </c:pt>
                <c:pt idx="9">
                  <c:v>СОШ №8</c:v>
                </c:pt>
                <c:pt idx="10">
                  <c:v>Лицей №12</c:v>
                </c:pt>
                <c:pt idx="11">
                  <c:v>Старокувакская СОШ</c:v>
                </c:pt>
                <c:pt idx="12">
                  <c:v>Урмышлинская ООШ</c:v>
                </c:pt>
                <c:pt idx="13">
                  <c:v>Старописьмянская ООШ</c:v>
                </c:pt>
                <c:pt idx="14">
                  <c:v>Подлесная ООШ</c:v>
                </c:pt>
              </c:strCache>
            </c:strRef>
          </c:cat>
          <c:val>
            <c:numRef>
              <c:f>Лист1!$B$2:$B$16</c:f>
              <c:numCache>
                <c:formatCode>0%</c:formatCode>
                <c:ptCount val="1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0.98</c:v>
                </c:pt>
                <c:pt idx="8">
                  <c:v>0.93</c:v>
                </c:pt>
                <c:pt idx="9">
                  <c:v>0.93</c:v>
                </c:pt>
                <c:pt idx="10">
                  <c:v>0.9</c:v>
                </c:pt>
                <c:pt idx="11">
                  <c:v>0.89</c:v>
                </c:pt>
                <c:pt idx="12">
                  <c:v>0.86000000000000065</c:v>
                </c:pt>
                <c:pt idx="13">
                  <c:v>0.83000000000000063</c:v>
                </c:pt>
                <c:pt idx="14">
                  <c:v>0.82000000000000062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BFD4-43B1-922C-D45C29FDC695}"/>
            </c:ext>
          </c:extLst>
        </c:ser>
        <c:axId val="126740736"/>
        <c:axId val="126812160"/>
      </c:barChart>
      <c:catAx>
        <c:axId val="126740736"/>
        <c:scaling>
          <c:orientation val="minMax"/>
        </c:scaling>
        <c:axPos val="b"/>
        <c:numFmt formatCode="General" sourceLinked="0"/>
        <c:tickLblPos val="nextTo"/>
        <c:crossAx val="126812160"/>
        <c:crosses val="autoZero"/>
        <c:auto val="1"/>
        <c:lblAlgn val="ctr"/>
        <c:lblOffset val="100"/>
      </c:catAx>
      <c:valAx>
        <c:axId val="126812160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126740736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0.9569</cdr:x>
      <cdr:y>0.07581</cdr:y>
    </cdr:to>
    <cdr:sp macro="" textlink="">
      <cdr:nvSpPr>
        <cdr:cNvPr id="2" name="TextBox 12"/>
        <cdr:cNvSpPr txBox="1"/>
      </cdr:nvSpPr>
      <cdr:spPr>
        <a:xfrm xmlns:a="http://schemas.openxmlformats.org/drawingml/2006/main">
          <a:off x="0" y="0"/>
          <a:ext cx="8070890" cy="36934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9pPr>
        </a:lstStyle>
        <a:p xmlns:a="http://schemas.openxmlformats.org/drawingml/2006/main">
          <a:r>
            <a: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                                                                                                           ЛМР –68,2%</a:t>
          </a:r>
          <a:endParaRPr lang="ru-RU" b="1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0.9569</cdr:x>
      <cdr:y>0.07581</cdr:y>
    </cdr:to>
    <cdr:sp macro="" textlink="">
      <cdr:nvSpPr>
        <cdr:cNvPr id="2" name="TextBox 12"/>
        <cdr:cNvSpPr txBox="1"/>
      </cdr:nvSpPr>
      <cdr:spPr>
        <a:xfrm xmlns:a="http://schemas.openxmlformats.org/drawingml/2006/main">
          <a:off x="0" y="0"/>
          <a:ext cx="8070890" cy="36934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9pPr>
        </a:lstStyle>
        <a:p xmlns:a="http://schemas.openxmlformats.org/drawingml/2006/main">
          <a:r>
            <a: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                                                                                                           ЛМР –61,9%</a:t>
          </a:r>
          <a:endParaRPr lang="ru-RU" b="1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0.19345</cdr:y>
    </cdr:from>
    <cdr:to>
      <cdr:x>1</cdr:x>
      <cdr:y>0.20298</cdr:y>
    </cdr:to>
    <cdr:sp macro="" textlink="">
      <cdr:nvSpPr>
        <cdr:cNvPr id="6" name="Прямая соединительная линия 5"/>
        <cdr:cNvSpPr/>
      </cdr:nvSpPr>
      <cdr:spPr>
        <a:xfrm xmlns:a="http://schemas.openxmlformats.org/drawingml/2006/main">
          <a:off x="-142876" y="928694"/>
          <a:ext cx="8396512" cy="45750"/>
        </a:xfrm>
        <a:prstGeom xmlns:a="http://schemas.openxmlformats.org/drawingml/2006/main" prst="line">
          <a:avLst/>
        </a:prstGeom>
        <a:ln xmlns:a="http://schemas.openxmlformats.org/drawingml/2006/main" w="25400">
          <a:solidFill>
            <a:srgbClr val="0070C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5DDCDD-1B47-4E7C-A5EE-E2E7F95CB9A6}" type="datetimeFigureOut">
              <a:rPr lang="ru-RU" smtClean="0"/>
              <a:pPr/>
              <a:t>16.07.2019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222C0A-A66C-4230-82CD-F639202474B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16.07.2019</a:t>
            </a:fld>
            <a:endParaRPr lang="ru-RU" dirty="0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16.07.2019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16.07.2019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16.07.2019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16.07.2019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16.07.2019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16.07.2019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16.07.2019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16.07.2019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16.07.2019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16.07.2019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2D94FD8-3931-4E37-A4D3-6773E929C542}" type="datetimeFigureOut">
              <a:rPr lang="ru-RU" smtClean="0"/>
              <a:pPr/>
              <a:t>16.07.2019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38" y="0"/>
            <a:ext cx="8072462" cy="5229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3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Аналитическая деятельность работы ММО учителей русского языка и литературы</a:t>
            </a:r>
            <a:r>
              <a:rPr lang="ru-RU" sz="3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71802" y="5373216"/>
            <a:ext cx="4596541" cy="864096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2018 -2019 учебный год</a:t>
            </a:r>
            <a:endParaRPr lang="ru-RU" sz="32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738916399"/>
              </p:ext>
            </p:extLst>
          </p:nvPr>
        </p:nvGraphicFramePr>
        <p:xfrm>
          <a:off x="1" y="0"/>
          <a:ext cx="9108503" cy="6870344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979711">
                  <a:extLst>
                    <a:ext uri="{9D8B030D-6E8A-4147-A177-3AD203B41FA5}">
                      <a16:colId xmlns:a16="http://schemas.microsoft.com/office/drawing/2014/main" xmlns="" val="2348727025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xmlns="" val="1486644768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xmlns="" val="2353838308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324235827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3991716241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xmlns="" val="897636338"/>
                    </a:ext>
                  </a:extLst>
                </a:gridCol>
                <a:gridCol w="714380">
                  <a:extLst>
                    <a:ext uri="{9D8B030D-6E8A-4147-A177-3AD203B41FA5}">
                      <a16:colId xmlns:a16="http://schemas.microsoft.com/office/drawing/2014/main" xmlns="" val="470716368"/>
                    </a:ext>
                  </a:extLst>
                </a:gridCol>
                <a:gridCol w="586894">
                  <a:extLst>
                    <a:ext uri="{9D8B030D-6E8A-4147-A177-3AD203B41FA5}">
                      <a16:colId xmlns:a16="http://schemas.microsoft.com/office/drawing/2014/main" xmlns="" val="2179796658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2910082975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1881580980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xmlns="" val="270868064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3279738961"/>
                    </a:ext>
                  </a:extLst>
                </a:gridCol>
              </a:tblGrid>
              <a:tr h="620688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ОУ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Выполняли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vert="vert27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Успеваемость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vert="vert27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vert="vert27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Качество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vert="vert27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vert="vert27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Средняя оценка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vert="vert27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vert="vert27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балл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vert="vert27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vert="vert27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vert="vert27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vert="vert27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619767811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Ново-Сережкинская ООШ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34,17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3320321272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№6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92,8%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4,54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34,01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2428663804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Куакбашская ООШ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4,4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33,6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3314209349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№7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4,4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33,57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210651793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Сарабикуловская ООШ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4,33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31,33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3240028164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Лицей №12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100 %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78,5%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4,26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32,32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2049916857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№2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100 %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75,6%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4,21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32,09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917670683"/>
                  </a:ext>
                </a:extLst>
              </a:tr>
              <a:tr h="216120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№5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98,5%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4,13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31,01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3503754641"/>
                  </a:ext>
                </a:extLst>
              </a:tr>
              <a:tr h="18565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Каркалинская ООШ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85,7%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30,43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8734384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Старокувакская</a:t>
                      </a:r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72,7%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4,09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30,45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965065274"/>
                  </a:ext>
                </a:extLst>
              </a:tr>
              <a:tr h="18575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Урмышлинская ООШ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66,7%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31,33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526131786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Урдалинская</a:t>
                      </a:r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ООШ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29,2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3727747404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Ивановская ООШ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33,5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3062203023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Гимназия №11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69,8%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4,02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30,44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324111550"/>
                  </a:ext>
                </a:extLst>
              </a:tr>
              <a:tr h="216120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Шугуровская СОШ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94,7%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75,4%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4,04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30,4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4199731134"/>
                  </a:ext>
                </a:extLst>
              </a:tr>
              <a:tr h="216120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Тимяшевская СОШ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96,8%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64,5%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3,97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30,81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2185449694"/>
                  </a:ext>
                </a:extLst>
              </a:tr>
              <a:tr h="21583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№8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65,2%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3,91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30,3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3350029316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Подлесная ООШ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3,75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31,25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2736069829"/>
                  </a:ext>
                </a:extLst>
              </a:tr>
              <a:tr h="27289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Сугушлинская ООШ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3,9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30,1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951891020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Зай-Каратайская ООШ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592733671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Старописьмянская ООШ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3,75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28,25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260417376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№4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53,9%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3,67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27,9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3276684022"/>
                  </a:ext>
                </a:extLst>
              </a:tr>
              <a:tr h="216120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Керлигачская ООШ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83,3%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66,7%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3,67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27,17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3442201338"/>
                  </a:ext>
                </a:extLst>
              </a:tr>
              <a:tr h="21592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№3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55,6%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3,67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26,72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388418947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Нижнечершилинская ООШ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29,25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713327441"/>
                  </a:ext>
                </a:extLst>
              </a:tr>
              <a:tr h="21612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№13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96,3%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55,6%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3,63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26,96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2221106513"/>
                  </a:ext>
                </a:extLst>
              </a:tr>
              <a:tr h="21592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Зеленорощинская СОШ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27,13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2997220759"/>
                  </a:ext>
                </a:extLst>
              </a:tr>
              <a:tr h="21612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№10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89,8%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44,9%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3,49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25,65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2328540519"/>
                  </a:ext>
                </a:extLst>
              </a:tr>
              <a:tr h="21592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Старо-Иштерякская ООШ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33,3%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3,33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3151043453"/>
                  </a:ext>
                </a:extLst>
              </a:tr>
              <a:tr h="21612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ООШ №1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92,3%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30,8%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3,46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25,69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2" marR="6752" marT="6752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26900859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128238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0"/>
            <a:ext cx="7498080" cy="480060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sz="144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sz="14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Литература</a:t>
            </a:r>
          </a:p>
          <a:p>
            <a:pPr>
              <a:buNone/>
            </a:pPr>
            <a:endParaRPr lang="ru-RU" sz="112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1200" dirty="0" smtClean="0">
                <a:latin typeface="Times New Roman" pitchFamily="18" charset="0"/>
                <a:cs typeface="Times New Roman" pitchFamily="18" charset="0"/>
              </a:rPr>
              <a:t>Всего учащихся </a:t>
            </a:r>
            <a:r>
              <a:rPr lang="ru-RU" sz="11200" b="1" dirty="0" smtClean="0">
                <a:latin typeface="Times New Roman" pitchFamily="18" charset="0"/>
                <a:cs typeface="Times New Roman" pitchFamily="18" charset="0"/>
              </a:rPr>
              <a:t>– 815</a:t>
            </a:r>
          </a:p>
          <a:p>
            <a:pPr>
              <a:buNone/>
            </a:pPr>
            <a:r>
              <a:rPr lang="ru-RU" sz="11200" dirty="0" smtClean="0">
                <a:latin typeface="Times New Roman" pitchFamily="18" charset="0"/>
                <a:cs typeface="Times New Roman" pitchFamily="18" charset="0"/>
              </a:rPr>
              <a:t>Приняли участие </a:t>
            </a:r>
            <a:r>
              <a:rPr lang="ru-RU" sz="11200" b="1" dirty="0" smtClean="0">
                <a:latin typeface="Times New Roman" pitchFamily="18" charset="0"/>
                <a:cs typeface="Times New Roman" pitchFamily="18" charset="0"/>
              </a:rPr>
              <a:t>– 4(0,49</a:t>
            </a:r>
            <a:r>
              <a:rPr lang="ru-RU" sz="11200" dirty="0" smtClean="0">
                <a:latin typeface="Times New Roman" pitchFamily="18" charset="0"/>
                <a:cs typeface="Times New Roman" pitchFamily="18" charset="0"/>
              </a:rPr>
              <a:t>%)</a:t>
            </a:r>
          </a:p>
          <a:p>
            <a:pPr>
              <a:buNone/>
            </a:pPr>
            <a:r>
              <a:rPr lang="ru-RU" sz="11200" b="1" dirty="0" smtClean="0">
                <a:latin typeface="Times New Roman" pitchFamily="18" charset="0"/>
                <a:cs typeface="Times New Roman" pitchFamily="18" charset="0"/>
              </a:rPr>
              <a:t>«5» -  2 (50%)</a:t>
            </a:r>
            <a:endParaRPr lang="ru-RU" sz="11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1200" b="1" dirty="0" smtClean="0">
                <a:latin typeface="Times New Roman" pitchFamily="18" charset="0"/>
                <a:cs typeface="Times New Roman" pitchFamily="18" charset="0"/>
              </a:rPr>
              <a:t>«4» -   </a:t>
            </a:r>
            <a:r>
              <a:rPr lang="ru-RU" sz="11200" b="1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112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11200" b="1" dirty="0" smtClean="0">
                <a:latin typeface="Times New Roman" pitchFamily="18" charset="0"/>
                <a:cs typeface="Times New Roman" pitchFamily="18" charset="0"/>
              </a:rPr>
              <a:t>«3» -   2 (50%) </a:t>
            </a:r>
          </a:p>
          <a:p>
            <a:pPr>
              <a:buNone/>
            </a:pPr>
            <a:r>
              <a:rPr lang="ru-RU" sz="11200" b="1" dirty="0" smtClean="0">
                <a:latin typeface="Times New Roman" pitchFamily="18" charset="0"/>
                <a:cs typeface="Times New Roman" pitchFamily="18" charset="0"/>
              </a:rPr>
              <a:t>«2» </a:t>
            </a:r>
            <a:r>
              <a:rPr lang="ru-RU" sz="11200" dirty="0" smtClean="0">
                <a:latin typeface="Times New Roman" pitchFamily="18" charset="0"/>
                <a:cs typeface="Times New Roman" pitchFamily="18" charset="0"/>
              </a:rPr>
              <a:t>–  </a:t>
            </a:r>
            <a:r>
              <a:rPr lang="ru-RU" sz="11200" b="1" dirty="0" smtClean="0">
                <a:latin typeface="Times New Roman" pitchFamily="18" charset="0"/>
                <a:cs typeface="Times New Roman" pitchFamily="18" charset="0"/>
              </a:rPr>
              <a:t>0                                  </a:t>
            </a:r>
            <a:r>
              <a:rPr lang="ru-RU" sz="1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2018          Разница</a:t>
            </a:r>
          </a:p>
          <a:p>
            <a:pPr>
              <a:buNone/>
            </a:pPr>
            <a:r>
              <a:rPr lang="ru-RU" sz="11200" dirty="0" smtClean="0">
                <a:latin typeface="Times New Roman" pitchFamily="18" charset="0"/>
                <a:cs typeface="Times New Roman" pitchFamily="18" charset="0"/>
              </a:rPr>
              <a:t>Успеваемость</a:t>
            </a:r>
            <a:r>
              <a:rPr lang="ru-RU" sz="11200" b="1" dirty="0" smtClean="0">
                <a:latin typeface="Times New Roman" pitchFamily="18" charset="0"/>
                <a:cs typeface="Times New Roman" pitchFamily="18" charset="0"/>
              </a:rPr>
              <a:t> – 100%          </a:t>
            </a:r>
            <a:r>
              <a:rPr lang="ru-RU" sz="1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91,67%    8,33%</a:t>
            </a:r>
          </a:p>
          <a:p>
            <a:pPr>
              <a:buNone/>
            </a:pPr>
            <a:r>
              <a:rPr lang="ru-RU" sz="11200" dirty="0" smtClean="0">
                <a:latin typeface="Times New Roman" pitchFamily="18" charset="0"/>
                <a:cs typeface="Times New Roman" pitchFamily="18" charset="0"/>
              </a:rPr>
              <a:t>Качество знаний </a:t>
            </a:r>
            <a:r>
              <a:rPr lang="ru-RU" sz="112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1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200" b="1" dirty="0" smtClean="0">
                <a:latin typeface="Times New Roman" pitchFamily="18" charset="0"/>
                <a:cs typeface="Times New Roman" pitchFamily="18" charset="0"/>
              </a:rPr>
              <a:t>50%        </a:t>
            </a:r>
            <a:r>
              <a:rPr lang="ru-RU" sz="1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50%           0</a:t>
            </a:r>
          </a:p>
          <a:p>
            <a:pPr>
              <a:buNone/>
            </a:pPr>
            <a:r>
              <a:rPr lang="ru-RU" sz="11200" dirty="0" smtClean="0">
                <a:latin typeface="Times New Roman" pitchFamily="18" charset="0"/>
                <a:cs typeface="Times New Roman" pitchFamily="18" charset="0"/>
              </a:rPr>
              <a:t>Средняя оценка </a:t>
            </a:r>
            <a:r>
              <a:rPr lang="ru-RU" sz="11200" b="1" dirty="0" smtClean="0">
                <a:latin typeface="Times New Roman" pitchFamily="18" charset="0"/>
                <a:cs typeface="Times New Roman" pitchFamily="18" charset="0"/>
              </a:rPr>
              <a:t>-  4               </a:t>
            </a:r>
            <a:r>
              <a:rPr lang="ru-RU" sz="1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3,5           +0,5</a:t>
            </a:r>
          </a:p>
        </p:txBody>
      </p:sp>
    </p:spTree>
    <p:extLst>
      <p:ext uri="{BB962C8B-B14F-4D97-AF65-F5344CB8AC3E}">
        <p14:creationId xmlns:p14="http://schemas.microsoft.com/office/powerpoint/2010/main" xmlns="" val="409081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881534818"/>
              </p:ext>
            </p:extLst>
          </p:nvPr>
        </p:nvGraphicFramePr>
        <p:xfrm>
          <a:off x="0" y="0"/>
          <a:ext cx="9144032" cy="6833248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7860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8581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8581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143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286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2866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428596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500066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500066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</a:tblGrid>
              <a:tr h="1857388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ОУ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Выполняли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vert="vert27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Успеваемость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vert="vert27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vert="vert27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Качество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vert="vert27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vert="vert27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Средняя оценка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vert="vert27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vert="vert27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балл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vert="vert27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vert="vert27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vert="vert27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vert="vert27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Лицей №</a:t>
                      </a:r>
                      <a:r>
                        <a:rPr lang="ru-RU" sz="1800" b="1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  <a:p>
                      <a:pPr algn="l" fontAlgn="b"/>
                      <a:endParaRPr lang="ru-RU" sz="1800" b="1" u="none" strike="noStrike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b"/>
                      <a:endParaRPr lang="ru-RU" sz="1800" b="1" u="none" strike="noStrike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b"/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Тимяшевская </a:t>
                      </a:r>
                      <a:r>
                        <a:rPr lang="ru-RU" sz="1800" b="1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</a:t>
                      </a:r>
                    </a:p>
                    <a:p>
                      <a:pPr algn="l" fontAlgn="b"/>
                      <a:endParaRPr lang="ru-RU" sz="1800" b="1" u="none" strike="noStrike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b"/>
                      <a:endParaRPr lang="ru-RU" sz="1800" b="1" u="none" strike="noStrike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b"/>
                      <a:endParaRPr lang="ru-RU" sz="1800" b="1" u="none" strike="noStrike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b"/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Керлигачская </a:t>
                      </a:r>
                      <a:r>
                        <a:rPr lang="ru-RU" sz="1800" b="1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ООШ</a:t>
                      </a:r>
                    </a:p>
                    <a:p>
                      <a:pPr algn="l" fontAlgn="b"/>
                      <a:endParaRPr lang="ru-RU" sz="1800" b="1" u="none" strike="noStrike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b"/>
                      <a:endParaRPr lang="ru-RU" sz="1800" b="1" u="none" strike="noStrike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b"/>
                      <a:endParaRPr lang="ru-RU" sz="1800" b="1" u="none" strike="noStrike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b"/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</a:t>
                      </a:r>
                      <a:r>
                        <a:rPr lang="ru-RU" sz="1800" b="1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  <a:p>
                      <a:pPr algn="l" fontAlgn="b"/>
                      <a:endParaRPr lang="ru-RU" sz="1800" b="1" u="none" strike="noStrike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b"/>
                      <a:endParaRPr lang="ru-RU" sz="1800" b="1" u="none" strike="noStrike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b"/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6368" y="260648"/>
            <a:ext cx="8146152" cy="1858218"/>
          </a:xfrm>
        </p:spPr>
        <p:txBody>
          <a:bodyPr>
            <a:noAutofit/>
          </a:bodyPr>
          <a:lstStyle/>
          <a:p>
            <a:r>
              <a:rPr lang="ru-RU" sz="3200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Лучшие результаты учащихся, набравших 100 баллов ЕГЭ по русскому </a:t>
            </a:r>
            <a:r>
              <a:rPr lang="ru-RU" sz="3200" i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языку</a:t>
            </a:r>
            <a:r>
              <a:rPr lang="ru-RU" sz="3600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612209753"/>
              </p:ext>
            </p:extLst>
          </p:nvPr>
        </p:nvGraphicFramePr>
        <p:xfrm>
          <a:off x="1115616" y="1988840"/>
          <a:ext cx="7814102" cy="36699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92288">
                  <a:extLst>
                    <a:ext uri="{9D8B030D-6E8A-4147-A177-3AD203B41FA5}">
                      <a16:colId xmlns="" xmlns:a16="http://schemas.microsoft.com/office/drawing/2014/main" val="372327597"/>
                    </a:ext>
                  </a:extLst>
                </a:gridCol>
                <a:gridCol w="2721484">
                  <a:extLst>
                    <a:ext uri="{9D8B030D-6E8A-4147-A177-3AD203B41FA5}">
                      <a16:colId xmlns="" xmlns:a16="http://schemas.microsoft.com/office/drawing/2014/main" val="1124015284"/>
                    </a:ext>
                  </a:extLst>
                </a:gridCol>
                <a:gridCol w="2500330">
                  <a:extLst>
                    <a:ext uri="{9D8B030D-6E8A-4147-A177-3AD203B41FA5}">
                      <a16:colId xmlns="" xmlns:a16="http://schemas.microsoft.com/office/drawing/2014/main" val="252503954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Первичный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Тестовый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45632284"/>
                  </a:ext>
                </a:extLst>
              </a:tr>
              <a:tr h="799126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Лицей</a:t>
                      </a:r>
                      <a:r>
                        <a:rPr lang="ru-RU" sz="28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12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81358760"/>
                  </a:ext>
                </a:extLst>
              </a:tr>
              <a:tr h="7295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8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Лицей</a:t>
                      </a:r>
                      <a:r>
                        <a:rPr lang="ru-RU" sz="28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12</a:t>
                      </a:r>
                    </a:p>
                    <a:p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39079855"/>
                  </a:ext>
                </a:extLst>
              </a:tr>
              <a:tr h="11639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Лицей</a:t>
                      </a:r>
                      <a:r>
                        <a:rPr lang="ru-RU" sz="28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12</a:t>
                      </a:r>
                    </a:p>
                    <a:p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736815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701736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1538" y="404664"/>
            <a:ext cx="7862150" cy="5843736"/>
          </a:xfrm>
        </p:spPr>
        <p:txBody>
          <a:bodyPr>
            <a:normAutofit fontScale="77500" lnSpcReduction="20000"/>
          </a:bodyPr>
          <a:lstStyle/>
          <a:p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90 и более баллов набрали – 41 выпускников, что составляет – 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11,9%</a:t>
            </a:r>
          </a:p>
          <a:p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80 и более баллов набрали – 81 выпускников, что составляет – 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23,5%  </a:t>
            </a:r>
          </a:p>
          <a:p>
            <a:pPr>
              <a:buNone/>
            </a:pPr>
            <a:r>
              <a:rPr lang="ru-RU" sz="5400" dirty="0" smtClean="0"/>
              <a:t> </a:t>
            </a:r>
          </a:p>
          <a:p>
            <a:pPr>
              <a:buNone/>
            </a:pPr>
            <a:r>
              <a:rPr lang="ru-RU" sz="5400" dirty="0" smtClean="0"/>
              <a:t>  </a:t>
            </a:r>
            <a:r>
              <a:rPr lang="ru-RU" sz="5400" i="1" dirty="0" smtClean="0">
                <a:latin typeface="Times New Roman" pitchFamily="18" charset="0"/>
                <a:cs typeface="Times New Roman" pitchFamily="18" charset="0"/>
              </a:rPr>
              <a:t>Несмотря на высокие баллы, средний балл по предмету понизился на - 2,10%.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2016022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142852"/>
            <a:ext cx="7498080" cy="1143000"/>
          </a:xfrm>
        </p:spPr>
        <p:txBody>
          <a:bodyPr>
            <a:normAutofit/>
          </a:bodyPr>
          <a:lstStyle/>
          <a:p>
            <a:r>
              <a:rPr lang="ru-RU" sz="36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Результативность ЕГЭ 2019</a:t>
            </a:r>
            <a:endParaRPr lang="ru-RU" sz="3600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071538" y="1428736"/>
          <a:ext cx="7862911" cy="3820300"/>
        </p:xfrm>
        <a:graphic>
          <a:graphicData uri="http://schemas.openxmlformats.org/drawingml/2006/table">
            <a:tbl>
              <a:tblPr/>
              <a:tblGrid>
                <a:gridCol w="1214446"/>
                <a:gridCol w="642942"/>
                <a:gridCol w="1000132"/>
                <a:gridCol w="1071570"/>
                <a:gridCol w="1285884"/>
                <a:gridCol w="1214446"/>
                <a:gridCol w="1433491"/>
              </a:tblGrid>
              <a:tr h="85725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предмет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52902" marR="529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Кол-во сдававших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52902" marR="529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Средний балл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52902" marR="529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00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2017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52902" marR="529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2018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52902" marR="529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Динамика </a:t>
                      </a: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2018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52902" marR="529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2019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52902" marR="529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Динамика 2019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52902" marR="529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01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Русский язык</a:t>
                      </a:r>
                      <a:endParaRPr lang="ru-RU" sz="1600" b="1">
                        <a:latin typeface="Times New Roman"/>
                        <a:ea typeface="Times New Roman"/>
                      </a:endParaRPr>
                    </a:p>
                  </a:txBody>
                  <a:tcPr marL="52902" marR="529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345</a:t>
                      </a:r>
                      <a:endParaRPr lang="ru-RU" sz="1600" b="1">
                        <a:latin typeface="Times New Roman"/>
                        <a:ea typeface="Times New Roman"/>
                      </a:endParaRPr>
                    </a:p>
                  </a:txBody>
                  <a:tcPr marL="52902" marR="529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75,52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52902" marR="529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77,10</a:t>
                      </a:r>
                      <a:endParaRPr lang="ru-RU" sz="1600" b="1">
                        <a:latin typeface="Times New Roman"/>
                        <a:ea typeface="Times New Roman"/>
                      </a:endParaRPr>
                    </a:p>
                  </a:txBody>
                  <a:tcPr marL="52902" marR="529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+1,58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52902" marR="529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75</a:t>
                      </a:r>
                      <a:endParaRPr lang="ru-RU" sz="1600" b="1">
                        <a:latin typeface="Times New Roman"/>
                        <a:ea typeface="Times New Roman"/>
                      </a:endParaRPr>
                    </a:p>
                  </a:txBody>
                  <a:tcPr marL="52902" marR="529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-2,10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52902" marR="529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44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Литература</a:t>
                      </a:r>
                      <a:endParaRPr lang="ru-RU" sz="1600" b="1">
                        <a:latin typeface="Times New Roman"/>
                        <a:ea typeface="Times New Roman"/>
                      </a:endParaRPr>
                    </a:p>
                  </a:txBody>
                  <a:tcPr marL="52902" marR="529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13</a:t>
                      </a:r>
                      <a:endParaRPr lang="ru-RU" sz="1600" b="1">
                        <a:latin typeface="Times New Roman"/>
                        <a:ea typeface="Times New Roman"/>
                      </a:endParaRPr>
                    </a:p>
                  </a:txBody>
                  <a:tcPr marL="52902" marR="529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63,53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52902" marR="529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60,42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52902" marR="529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-3,11</a:t>
                      </a:r>
                      <a:endParaRPr lang="ru-RU" sz="1600" b="1">
                        <a:latin typeface="Times New Roman"/>
                        <a:ea typeface="Times New Roman"/>
                      </a:endParaRPr>
                    </a:p>
                  </a:txBody>
                  <a:tcPr marL="52902" marR="529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69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52902" marR="529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+8,58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52902" marR="529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428728" y="5786454"/>
            <a:ext cx="75009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По литературе 90 баллов набрала выпускница СОШ №5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71696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0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3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Русский язык (ВПР 5 классы)</a:t>
            </a:r>
            <a:endParaRPr lang="ru-RU" sz="36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45920" y="928670"/>
            <a:ext cx="7498080" cy="4800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Всего учащихся –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846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Приняли участие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– 840 (99,3%)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«5»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199 (23,7%)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РТ 17,2%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«4»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374 (44,5%)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40,7%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«3»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246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(29,3%) 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35,2%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«2»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21(2,5%)      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6,9%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Успеваемость –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97,5%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Качество знаний –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68,2%                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Средняя оценка  -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3,9            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-142900"/>
            <a:ext cx="749808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Успеваемость по городским школам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367091342"/>
              </p:ext>
            </p:extLst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35608" y="-142900"/>
            <a:ext cx="7498080" cy="1560538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Успеваемость по сельским школам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410386697"/>
              </p:ext>
            </p:extLst>
          </p:nvPr>
        </p:nvGraphicFramePr>
        <p:xfrm>
          <a:off x="500034" y="1447800"/>
          <a:ext cx="8434416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1285852" y="2071678"/>
            <a:ext cx="7500990" cy="158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16200000" flipV="1">
            <a:off x="7571553" y="2142273"/>
            <a:ext cx="73124" cy="71438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-214338"/>
            <a:ext cx="7498080" cy="1631976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городским школам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814636277"/>
              </p:ext>
            </p:extLst>
          </p:nvPr>
        </p:nvGraphicFramePr>
        <p:xfrm>
          <a:off x="1285852" y="1000108"/>
          <a:ext cx="7500990" cy="4014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7563118" y="1285860"/>
            <a:ext cx="1638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ЛМР – 68,2%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6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Методическая тема</a:t>
            </a:r>
            <a:endParaRPr lang="ru-RU" sz="36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i="1" dirty="0" smtClean="0"/>
              <a:t>  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Развитие   профессиональных компетенций учителя русского языка и литературы как средство повышения качества образования    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2889779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35608" y="-142900"/>
            <a:ext cx="7498080" cy="1560538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сельским школам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856110712"/>
              </p:ext>
            </p:extLst>
          </p:nvPr>
        </p:nvGraphicFramePr>
        <p:xfrm>
          <a:off x="709584" y="857232"/>
          <a:ext cx="8434416" cy="4872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 flipV="1">
            <a:off x="714348" y="2357430"/>
            <a:ext cx="8429652" cy="6985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0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3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Русский язык ВПР (6 классы)</a:t>
            </a:r>
            <a:endParaRPr lang="ru-RU" sz="36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45920" y="928670"/>
            <a:ext cx="7498080" cy="4800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Всего учащихся –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765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Приняли участие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– 753 (98,4%)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«5»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102 (13,5%)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РТ 12,1%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«4»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364 (48,3%)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41,6%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«3»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247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(32,7%) 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38,2%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«2»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41(5,4%)      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8,1%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Успеваемость –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94,6%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Качество знаний –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61,9%                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Средняя оценка  -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3,7            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-142900"/>
            <a:ext cx="749808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Успеваемость по городским школам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367091342"/>
              </p:ext>
            </p:extLst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35608" y="-142900"/>
            <a:ext cx="7498080" cy="1560538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Успеваемость по сельским школам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410386697"/>
              </p:ext>
            </p:extLst>
          </p:nvPr>
        </p:nvGraphicFramePr>
        <p:xfrm>
          <a:off x="500034" y="1447800"/>
          <a:ext cx="8434416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1285852" y="2071678"/>
            <a:ext cx="7500990" cy="158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16200000" flipV="1">
            <a:off x="7571553" y="2142273"/>
            <a:ext cx="73124" cy="71438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-214338"/>
            <a:ext cx="7498080" cy="1631976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городским школам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814636277"/>
              </p:ext>
            </p:extLst>
          </p:nvPr>
        </p:nvGraphicFramePr>
        <p:xfrm>
          <a:off x="1285852" y="1285860"/>
          <a:ext cx="7500990" cy="4014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7563118" y="1285860"/>
            <a:ext cx="1638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ЛМР – 61,9%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35608" y="-142900"/>
            <a:ext cx="7498080" cy="1560538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сельским школам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856110712"/>
              </p:ext>
            </p:extLst>
          </p:nvPr>
        </p:nvGraphicFramePr>
        <p:xfrm>
          <a:off x="709584" y="785794"/>
          <a:ext cx="8434416" cy="4872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 flipV="1">
            <a:off x="714348" y="2571744"/>
            <a:ext cx="8429652" cy="6985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0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3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Русский язык (ВПР 7 классы)</a:t>
            </a:r>
            <a:endParaRPr lang="ru-RU" sz="36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928670"/>
            <a:ext cx="7786742" cy="4800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Всего учащихся в районе –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752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учреждениях, принявших участие –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372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(48,3% от общего количества учащихся 7 классов)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Приняли участие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– 363 (97,6%)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«5»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40 (11%)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РТ     7%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«4»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171 (47%)   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41,2%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«3»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135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(37%)    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43,2%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«2»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17(5%)         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8,6%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Успеваемость –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95,3%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Качество знаний –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58%                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Средняя оценка  -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3,6            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-142900"/>
            <a:ext cx="749808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Успеваемость по школам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67091342"/>
              </p:ext>
            </p:extLst>
          </p:nvPr>
        </p:nvGraphicFramePr>
        <p:xfrm>
          <a:off x="1000100" y="1214422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-142900"/>
            <a:ext cx="749808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школам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367091342"/>
              </p:ext>
            </p:extLst>
          </p:nvPr>
        </p:nvGraphicFramePr>
        <p:xfrm>
          <a:off x="1071538" y="928670"/>
          <a:ext cx="8396512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563118" y="1285860"/>
            <a:ext cx="1638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ЛМР – 58%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8136904" cy="706090"/>
          </a:xfrm>
        </p:spPr>
        <p:txBody>
          <a:bodyPr>
            <a:noAutofit/>
          </a:bodyPr>
          <a:lstStyle/>
          <a:p>
            <a:r>
              <a:rPr lang="ru-RU" sz="32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по предметным олимпиадам</a:t>
            </a:r>
            <a:endParaRPr lang="ru-RU" sz="32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612346584"/>
              </p:ext>
            </p:extLst>
          </p:nvPr>
        </p:nvGraphicFramePr>
        <p:xfrm>
          <a:off x="1187624" y="1268760"/>
          <a:ext cx="7884970" cy="48930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84112">
                  <a:extLst>
                    <a:ext uri="{9D8B030D-6E8A-4147-A177-3AD203B41FA5}">
                      <a16:colId xmlns="" xmlns:a16="http://schemas.microsoft.com/office/drawing/2014/main" val="1223467596"/>
                    </a:ext>
                  </a:extLst>
                </a:gridCol>
                <a:gridCol w="1428760">
                  <a:extLst>
                    <a:ext uri="{9D8B030D-6E8A-4147-A177-3AD203B41FA5}">
                      <a16:colId xmlns="" xmlns:a16="http://schemas.microsoft.com/office/drawing/2014/main" val="4023235429"/>
                    </a:ext>
                  </a:extLst>
                </a:gridCol>
                <a:gridCol w="1857388">
                  <a:extLst>
                    <a:ext uri="{9D8B030D-6E8A-4147-A177-3AD203B41FA5}">
                      <a16:colId xmlns="" xmlns:a16="http://schemas.microsoft.com/office/drawing/2014/main" val="1298725447"/>
                    </a:ext>
                  </a:extLst>
                </a:gridCol>
                <a:gridCol w="1928826">
                  <a:extLst>
                    <a:ext uri="{9D8B030D-6E8A-4147-A177-3AD203B41FA5}">
                      <a16:colId xmlns="" xmlns:a16="http://schemas.microsoft.com/office/drawing/2014/main" val="1570278633"/>
                    </a:ext>
                  </a:extLst>
                </a:gridCol>
                <a:gridCol w="1285884">
                  <a:extLst>
                    <a:ext uri="{9D8B030D-6E8A-4147-A177-3AD203B41FA5}">
                      <a16:colId xmlns="" xmlns:a16="http://schemas.microsoft.com/office/drawing/2014/main" val="1552765349"/>
                    </a:ext>
                  </a:extLst>
                </a:gridCol>
              </a:tblGrid>
              <a:tr h="889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Школа, класс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978" marR="579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Победитель/Призер (республиканский)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978" marR="579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олимпиады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978" marR="579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Фамилия, Имя, Отчество  учителя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978" marR="579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978" marR="579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85621115"/>
                  </a:ext>
                </a:extLst>
              </a:tr>
              <a:tr h="1955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Шугуровская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СОШ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978" marR="579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призер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978" marR="579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олимпиада школьников по  русской литературе для школ с родным (нерусским ) языком обучения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978" marR="579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Хасмухаметова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4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Альфия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Сагитовна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978" marR="579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Литература НШ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978" marR="579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12252936"/>
                  </a:ext>
                </a:extLst>
              </a:tr>
              <a:tr h="1955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Сугушлинская ООШ, 8 класс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978" marR="579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призер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978" marR="579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олимпиада школьников по  русской литературе для школ с родным (нерусским ) языком обучения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978" marR="579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Хабибуллина Лилия Талгатовна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978" marR="579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Литература НШ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978" marR="579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390182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215173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10886"/>
            <a:ext cx="7498080" cy="1143000"/>
          </a:xfrm>
        </p:spPr>
        <p:txBody>
          <a:bodyPr>
            <a:normAutofit/>
          </a:bodyPr>
          <a:lstStyle/>
          <a:p>
            <a:r>
              <a:rPr lang="ru-RU" sz="40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sz="36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ММО</a:t>
            </a:r>
            <a:endParaRPr lang="ru-RU" sz="36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63600" y="904576"/>
            <a:ext cx="7498080" cy="4800600"/>
          </a:xfrm>
        </p:spPr>
        <p:txBody>
          <a:bodyPr>
            <a:normAutofit fontScale="85000" lnSpcReduction="10000"/>
          </a:bodyPr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Повышение профессионального педагогического мастерства учителей русского языка и литературы через внедрение современных педагогических технологий;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Усиление работы с одарёнными детьми;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Усиление работы по подготовке обучающихся к ГИА в формате ЕГЭ и ОГЭ по русскому языку литературе;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Распространение положительного педагогического опыта опытных учителей; развитие института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тьюторства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82296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893088"/>
            <a:ext cx="77460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310697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558946126"/>
              </p:ext>
            </p:extLst>
          </p:nvPr>
        </p:nvGraphicFramePr>
        <p:xfrm>
          <a:off x="1115616" y="274638"/>
          <a:ext cx="7814102" cy="32843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47112">
                  <a:extLst>
                    <a:ext uri="{9D8B030D-6E8A-4147-A177-3AD203B41FA5}">
                      <a16:colId xmlns="" xmlns:a16="http://schemas.microsoft.com/office/drawing/2014/main" val="75753055"/>
                    </a:ext>
                  </a:extLst>
                </a:gridCol>
                <a:gridCol w="966396">
                  <a:extLst>
                    <a:ext uri="{9D8B030D-6E8A-4147-A177-3AD203B41FA5}">
                      <a16:colId xmlns="" xmlns:a16="http://schemas.microsoft.com/office/drawing/2014/main" val="720849084"/>
                    </a:ext>
                  </a:extLst>
                </a:gridCol>
                <a:gridCol w="2000264">
                  <a:extLst>
                    <a:ext uri="{9D8B030D-6E8A-4147-A177-3AD203B41FA5}">
                      <a16:colId xmlns="" xmlns:a16="http://schemas.microsoft.com/office/drawing/2014/main" val="993427854"/>
                    </a:ext>
                  </a:extLst>
                </a:gridCol>
                <a:gridCol w="2500330"/>
              </a:tblGrid>
              <a:tr h="92211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Полное наименование образовательного учреждения (по уставу)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36258103"/>
                  </a:ext>
                </a:extLst>
              </a:tr>
              <a:tr h="23622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«Средняя общеобразовательная школа </a:t>
                      </a:r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№2»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 "Лениногорский муниципальный </a:t>
                      </a:r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район«РТ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400" b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Сахабутдинова</a:t>
                      </a:r>
                      <a:r>
                        <a:rPr kumimoji="0" lang="ru-RU" sz="1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Марина Алексеевна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519640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339801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-243408"/>
            <a:ext cx="7498080" cy="1143000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ru-RU" sz="36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Конкурсы</a:t>
            </a:r>
            <a:endParaRPr lang="ru-RU" sz="36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2976" y="764704"/>
            <a:ext cx="7830760" cy="497964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1800" dirty="0" smtClean="0"/>
              <a:t>     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Учащиеся школ города ежегодно принимают участие в конкурсах и конференциях различного уровня. На муниципальном конкурсе сочинений и видеороликов о профессиях «Билет в будущее», конкурсе сочинений «Я выбираю жизнь без наркотиков» учащиеся школ показали свои творческие литературные способности. В течение нескольких лет учащиеся нашего района участвуют в интеллектуальном конкурсе «Русский медвежонок – языкознание для всех», во Всероссийской дистанционной олимпиаде  по русскому языку имени Кирилла и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Мефодия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.  Отрадно, что многие ученики становятся победителями, призерами и дипломантами  конкурсов и научно-практических конференций:</a:t>
            </a:r>
          </a:p>
          <a:p>
            <a:pPr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    -3 место заняла ученица 8 класса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Керлигачской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ООШ в республиканской научно – практической конференции «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Онегинские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чтения», учитель -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А.Р.Сайфиева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    -2 место заняла ученица 10 класса СОШ №4 в республиканском конкурсе научно – исследовательских и творческих работ «Аксаковские чтения», учитель  - Е.П.Ильясова;</a:t>
            </a:r>
          </a:p>
          <a:p>
            <a:pPr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   -2 место заняли - ученица 10 класса СОШ №10, учитель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А.А.Вильданова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ученица 7 класса СОШ №8, учитель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Э.Н.Хайруллина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в республиканской научно – практической конференции имени Л.Н.Толстого.</a:t>
            </a:r>
          </a:p>
          <a:p>
            <a:pPr>
              <a:buNone/>
            </a:pPr>
            <a:r>
              <a:rPr lang="ru-RU" sz="1900" smtClean="0">
                <a:latin typeface="Times New Roman" pitchFamily="18" charset="0"/>
                <a:cs typeface="Times New Roman" pitchFamily="18" charset="0"/>
              </a:rPr>
              <a:t>     Активное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участие и достойные места занимают учащиеся, под руководством учителей русского языка и литературы в республиканских научно – практических конференциях имени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Морякова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(организатор СОШ №2),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Шашина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(организатор СОШ №5), Никишина (организатор СОШ №10), Памяти пяти героев  - земляков (организатор Шугуровская СОШ).</a:t>
            </a: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745374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476672"/>
            <a:ext cx="8172400" cy="4728592"/>
          </a:xfrm>
        </p:spPr>
        <p:txBody>
          <a:bodyPr>
            <a:noAutofit/>
          </a:bodyPr>
          <a:lstStyle/>
          <a:p>
            <a:pPr lvl="0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Региональная 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научно-практическая конференция имени Н.Н. Степанова- победитель учащийся МБОУ «СОШ№10»</a:t>
            </a:r>
          </a:p>
          <a:p>
            <a:pPr lvl="0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Международная молодёжная НПК имени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Каюма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Насыри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–диплом 2 степени, Республиканский конкурс чтецов, посвящённый Дню учителя –победитель, учащиеся МБОУ «Гимназия №11»</a:t>
            </a:r>
          </a:p>
          <a:p>
            <a:pPr lvl="0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конкурс сочинений «Листая страницы истории школы…» - победитель учащийся МБОУ «Старо-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Иштерякская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ООШ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презентаций «Моя мама -лучше всех»- победитель  учащийся МБОУ «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Сарабикуловская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ООШ».</a:t>
            </a:r>
          </a:p>
          <a:p>
            <a:pPr lvl="0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Всероссийская научно- практическая конференция «Человек и природа в Лениногорском районе и юго- восточном Татарстане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посвященная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летию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Конституции РТ (1992-2017), году экологии в РТ РФ»(МО и Н РТ, Институт истории  им.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Ш.Марджани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дипломант 2 степени учащийся  МБОУ «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Каркалинская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ООШ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им.Галии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Замита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Рахимовых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lvl="0"/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XVI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Республиканская научно – практическая конференция имени Л.Н.Толстого. диплом 3 степени, учащийся 8 класса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Куакбашской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ООШ.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Всероссийский творческий конкурс научных и исследовательских работ «Новая школа»  - победитель  учащийся МБОУ «СОШ№4»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804988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1143000"/>
          </a:xfrm>
        </p:spPr>
        <p:txBody>
          <a:bodyPr>
            <a:normAutofit/>
          </a:bodyPr>
          <a:lstStyle/>
          <a:p>
            <a:r>
              <a:rPr lang="ru-RU" sz="3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Слабые стороны работы ММО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143000"/>
            <a:ext cx="7962088" cy="510540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ru-RU" sz="2800" dirty="0" smtClean="0"/>
              <a:t>-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самообразованию;  </a:t>
            </a:r>
          </a:p>
          <a:p>
            <a:pPr marL="82296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обобщение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передового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педагогического опыта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82296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-привлечение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к проектной и исследовательской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работе;</a:t>
            </a:r>
          </a:p>
          <a:p>
            <a:pPr marL="82296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-результативность по предметным олимпиадам по русскому языку и литературе в русских школах в старших классах, по русскому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языку и литературе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НШ.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614722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1043608" y="559337"/>
            <a:ext cx="8100392" cy="186204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>
            <a:lvl1pPr indent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06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406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406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406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406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406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406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406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406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4926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06900" algn="l"/>
              </a:tabLst>
            </a:pPr>
            <a:r>
              <a:rPr kumimoji="0" lang="ru-RU" altLang="ru-RU" sz="360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kumimoji="0" lang="ru-RU" altLang="ru-RU" sz="3600" i="1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2019-2020 учебный год</a:t>
            </a:r>
            <a:r>
              <a:rPr kumimoji="0" lang="ru-RU" altLang="ru-RU" sz="360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06900" algn="l"/>
              </a:tabLst>
            </a:pPr>
            <a:endParaRPr lang="ru-RU" altLang="ru-RU" sz="1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buNone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06900" algn="l"/>
              </a:tabLst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06900" algn="l"/>
              </a:tabLst>
            </a:pP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06900" algn="l"/>
              </a:tabLst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1000100" y="1428736"/>
            <a:ext cx="7929618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069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-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повышать мастерство и квалификацию учителей-предметников гуманитарного цикла в соответствии со стандартами нового поколения через систему семинаров, вебинаров, курсы повышения квалификации, обмен опытом, самообразование;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069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концентрировать основные силы МО в направлении повышения качества обучения, воспитания и развития школьников;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069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разрабатывать и  проводить уроки разного типа с целью повышения интереса  к предметам социально- гуманитарного цикла;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069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ориентироваться в работе на современные требования к качеству урока: на индивидуализацию и дифференциацию обучения;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069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активно и эффективно использовать современные образовательные технологии в учебно-воспитательном процессе;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069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проводить систематический мониторинг использования учителями эффективных технологий обучения и воспитания с целью их обобщения, изучения и дальнейшего внедрения в практику работы методического объединения и педагогического коллектива школы;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069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способствовать раскрытию личностной значимости знаний для каждого, как условие социализации и адаптации в обществе;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069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дальнейшее изучение нормативно-правовой, методической базы ФГОС;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069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воспитывать у учащихся познавательный интерес к предметам социально-гуманитарного цикла, используя современные педагогические технологии;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069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воспитывать духовно богатую и высоконравственную личность с развитым чувством самосознания и общероссийского сознания, человека любящего свою Родину, свой народ, язык и культуру.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069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3175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36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Педагогические кадры</a:t>
            </a:r>
            <a:endParaRPr lang="ru-RU" sz="36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31 общеобразовательных школах города и района преподают русский язык и литературу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70 учителей.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Высшее образование имеют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-100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педагогов. 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 имеют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80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%.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00554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888920" cy="1570186"/>
          </a:xfrm>
        </p:spPr>
        <p:txBody>
          <a:bodyPr>
            <a:normAutofit fontScale="90000"/>
          </a:bodyPr>
          <a:lstStyle/>
          <a:p>
            <a:r>
              <a:rPr lang="ru-RU" sz="3600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 используемые современные образовательные </a:t>
            </a:r>
            <a:r>
              <a:rPr lang="ru-RU" sz="3600" i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044780616"/>
              </p:ext>
            </p:extLst>
          </p:nvPr>
        </p:nvGraphicFramePr>
        <p:xfrm>
          <a:off x="1187625" y="1628800"/>
          <a:ext cx="7560840" cy="448665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158624">
                  <a:extLst>
                    <a:ext uri="{9D8B030D-6E8A-4147-A177-3AD203B41FA5}">
                      <a16:colId xmlns="" xmlns:a16="http://schemas.microsoft.com/office/drawing/2014/main" val="2787994881"/>
                    </a:ext>
                  </a:extLst>
                </a:gridCol>
                <a:gridCol w="3521895">
                  <a:extLst>
                    <a:ext uri="{9D8B030D-6E8A-4147-A177-3AD203B41FA5}">
                      <a16:colId xmlns="" xmlns:a16="http://schemas.microsoft.com/office/drawing/2014/main" val="649807744"/>
                    </a:ext>
                  </a:extLst>
                </a:gridCol>
                <a:gridCol w="2880321">
                  <a:extLst>
                    <a:ext uri="{9D8B030D-6E8A-4147-A177-3AD203B41FA5}">
                      <a16:colId xmlns="" xmlns:a16="http://schemas.microsoft.com/office/drawing/2014/main" val="328703443"/>
                    </a:ext>
                  </a:extLst>
                </a:gridCol>
              </a:tblGrid>
              <a:tr h="3247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2447925" algn="l"/>
                        </a:tabLs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041" marR="550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2447925" algn="l"/>
                        </a:tabLs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Технология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041" marR="550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2447925" algn="l"/>
                        </a:tabLs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 использования технологии 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041" marR="550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09225894"/>
                  </a:ext>
                </a:extLst>
              </a:tr>
              <a:tr h="99011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2447925" algn="l"/>
                        </a:tabLs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041" marR="550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развивающее обучение;  проблемное обучение;  коммуникативное обучение;  проектная технология;  игровые технологии, ИКТ; дифференцированное обучение на уроках русского языка;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041" marR="550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2447925" algn="l"/>
                        </a:tabLs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Стабильный уровень успеваемости и качества знаний учащихся; призовые места на муниципальных предметных олимпиадах по русскому языку и литературе; положительные результаты участия в конкурсах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041" marR="550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32161495"/>
                  </a:ext>
                </a:extLst>
              </a:tr>
              <a:tr h="166444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2447925" algn="l"/>
                        </a:tabLs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Литература 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041" marR="550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2447925" algn="l"/>
                        </a:tabLs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лекционно-семинарская система обучения, технология учебного проектирования; технология междисциплинарного обучения. проблемное обучение;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коммуникативное обучение; игровые технологии, ИКТ; технология критического мышления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041" marR="550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879325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345848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692696"/>
            <a:ext cx="7498080" cy="593164"/>
          </a:xfrm>
        </p:spPr>
        <p:txBody>
          <a:bodyPr>
            <a:normAutofit fontScale="90000"/>
          </a:bodyPr>
          <a:lstStyle/>
          <a:p>
            <a:r>
              <a:rPr lang="ru-RU" sz="3100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по выявлению и распространению педагогического опыта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2976" y="1071546"/>
            <a:ext cx="7858180" cy="5014914"/>
          </a:xfrm>
        </p:spPr>
        <p:txBody>
          <a:bodyPr>
            <a:noAutofit/>
          </a:bodyPr>
          <a:lstStyle/>
          <a:p>
            <a:pPr marL="82296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года педагоги обменивались опытом работы и на уровне общеобразовательного учреждения, и обобщали опыт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на муниципальном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региональном, республиканском уровнях: посещали семинары, мастер-классы, участвовали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конференциях. Педагоги школ города и района принимали участие в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гуманитарного направления: «Уроки будущего. Электронный учебник и образовательные сервисы»: практика применения и новые перспективы», «Страна читающая» о популяризации чтения художественной литературы, изучаемой в школе», «Формирование познавательных УУД при подготовке к ОГЭ и ЕГЭ средствами УМК по русскому языку». </a:t>
            </a:r>
          </a:p>
        </p:txBody>
      </p:sp>
    </p:spTree>
    <p:extLst>
      <p:ext uri="{BB962C8B-B14F-4D97-AF65-F5344CB8AC3E}">
        <p14:creationId xmlns="" xmlns:p14="http://schemas.microsoft.com/office/powerpoint/2010/main" val="700297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94122"/>
          </a:xfrm>
        </p:spPr>
        <p:txBody>
          <a:bodyPr>
            <a:normAutofit/>
          </a:bodyPr>
          <a:lstStyle/>
          <a:p>
            <a:r>
              <a:rPr lang="ru-RU" sz="36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Результативность обучения</a:t>
            </a:r>
            <a:endParaRPr lang="ru-RU" sz="36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395831389"/>
              </p:ext>
            </p:extLst>
          </p:nvPr>
        </p:nvGraphicFramePr>
        <p:xfrm>
          <a:off x="1259633" y="1412776"/>
          <a:ext cx="7741523" cy="34449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69293">
                  <a:extLst>
                    <a:ext uri="{9D8B030D-6E8A-4147-A177-3AD203B41FA5}">
                      <a16:colId xmlns="" xmlns:a16="http://schemas.microsoft.com/office/drawing/2014/main" val="2232525838"/>
                    </a:ext>
                  </a:extLst>
                </a:gridCol>
                <a:gridCol w="1143008">
                  <a:extLst>
                    <a:ext uri="{9D8B030D-6E8A-4147-A177-3AD203B41FA5}">
                      <a16:colId xmlns="" xmlns:a16="http://schemas.microsoft.com/office/drawing/2014/main" val="2367756667"/>
                    </a:ext>
                  </a:extLst>
                </a:gridCol>
                <a:gridCol w="1214446">
                  <a:extLst>
                    <a:ext uri="{9D8B030D-6E8A-4147-A177-3AD203B41FA5}">
                      <a16:colId xmlns="" xmlns:a16="http://schemas.microsoft.com/office/drawing/2014/main" val="3246845069"/>
                    </a:ext>
                  </a:extLst>
                </a:gridCol>
                <a:gridCol w="1000132">
                  <a:extLst>
                    <a:ext uri="{9D8B030D-6E8A-4147-A177-3AD203B41FA5}">
                      <a16:colId xmlns="" xmlns:a16="http://schemas.microsoft.com/office/drawing/2014/main" val="1423977535"/>
                    </a:ext>
                  </a:extLst>
                </a:gridCol>
                <a:gridCol w="1357322">
                  <a:extLst>
                    <a:ext uri="{9D8B030D-6E8A-4147-A177-3AD203B41FA5}">
                      <a16:colId xmlns="" xmlns:a16="http://schemas.microsoft.com/office/drawing/2014/main" val="3169427954"/>
                    </a:ext>
                  </a:extLst>
                </a:gridCol>
                <a:gridCol w="1357322">
                  <a:extLst>
                    <a:ext uri="{9D8B030D-6E8A-4147-A177-3AD203B41FA5}">
                      <a16:colId xmlns="" xmlns:a16="http://schemas.microsoft.com/office/drawing/2014/main" val="670027182"/>
                    </a:ext>
                  </a:extLst>
                </a:gridCol>
              </a:tblGrid>
              <a:tr h="30915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 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2017-2018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2018-2019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25284839"/>
                  </a:ext>
                </a:extLst>
              </a:tr>
              <a:tr h="9691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качества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успев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качества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успев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динамика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- %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49189113"/>
                  </a:ext>
                </a:extLst>
              </a:tr>
              <a:tr h="9459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99,95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74,83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+5,8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57223392"/>
                  </a:ext>
                </a:extLst>
              </a:tr>
              <a:tr h="12144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Литература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80,2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99,95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86,2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+6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5550796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36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ОГЭ 2019</a:t>
            </a:r>
            <a:endParaRPr lang="ru-RU" sz="36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071538" y="1643050"/>
          <a:ext cx="7858180" cy="2865083"/>
        </p:xfrm>
        <a:graphic>
          <a:graphicData uri="http://schemas.openxmlformats.org/drawingml/2006/table">
            <a:tbl>
              <a:tblPr/>
              <a:tblGrid>
                <a:gridCol w="1357322"/>
                <a:gridCol w="857256"/>
                <a:gridCol w="642942"/>
                <a:gridCol w="857256"/>
                <a:gridCol w="1285884"/>
                <a:gridCol w="714380"/>
                <a:gridCol w="642942"/>
                <a:gridCol w="1500198"/>
              </a:tblGrid>
              <a:tr h="57150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Название предмета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53848" marR="538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Кол-во участников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53848" marR="538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Успеваемость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53848" marR="5384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Качество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53848" marR="5384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954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2018 год</a:t>
                      </a:r>
                      <a:endParaRPr lang="ru-RU" sz="1800" b="1">
                        <a:latin typeface="Times New Roman"/>
                        <a:ea typeface="Times New Roman"/>
                      </a:endParaRPr>
                    </a:p>
                  </a:txBody>
                  <a:tcPr marL="53848" marR="538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2019 год</a:t>
                      </a:r>
                      <a:endParaRPr lang="ru-RU" sz="1800" b="1">
                        <a:latin typeface="Times New Roman"/>
                        <a:ea typeface="Times New Roman"/>
                      </a:endParaRPr>
                    </a:p>
                  </a:txBody>
                  <a:tcPr marL="53848" marR="538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Динамика</a:t>
                      </a:r>
                      <a:endParaRPr lang="ru-RU" sz="1800" b="1">
                        <a:latin typeface="Times New Roman"/>
                        <a:ea typeface="Times New Roman"/>
                      </a:endParaRPr>
                    </a:p>
                  </a:txBody>
                  <a:tcPr marL="53848" marR="538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2018 год</a:t>
                      </a:r>
                      <a:endParaRPr lang="ru-RU" sz="1800" b="1">
                        <a:latin typeface="Times New Roman"/>
                        <a:ea typeface="Times New Roman"/>
                      </a:endParaRPr>
                    </a:p>
                  </a:txBody>
                  <a:tcPr marL="53848" marR="538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2019 год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53848" marR="538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Динамика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53848" marR="538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39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Русский язык</a:t>
                      </a:r>
                      <a:endParaRPr lang="ru-RU" sz="1800" b="1">
                        <a:latin typeface="Times New Roman"/>
                        <a:ea typeface="Times New Roman"/>
                      </a:endParaRPr>
                    </a:p>
                  </a:txBody>
                  <a:tcPr marL="53848" marR="5384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815</a:t>
                      </a:r>
                      <a:endParaRPr lang="ru-RU" sz="1800" b="1">
                        <a:latin typeface="Times New Roman"/>
                        <a:ea typeface="Times New Roman"/>
                      </a:endParaRPr>
                    </a:p>
                  </a:txBody>
                  <a:tcPr marL="53848" marR="5384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98,35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53848" marR="5384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98,4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53848" marR="5384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+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0,05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53848" marR="5384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72,71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53848" marR="5384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70,31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53848" marR="5384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2,4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53848" marR="5384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86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Литература</a:t>
                      </a:r>
                      <a:endParaRPr lang="ru-RU" sz="1800" b="1">
                        <a:latin typeface="Times New Roman"/>
                        <a:ea typeface="Times New Roman"/>
                      </a:endParaRPr>
                    </a:p>
                  </a:txBody>
                  <a:tcPr marL="53848" marR="5384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800" b="1">
                        <a:latin typeface="Times New Roman"/>
                        <a:ea typeface="Times New Roman"/>
                      </a:endParaRPr>
                    </a:p>
                  </a:txBody>
                  <a:tcPr marL="53848" marR="5384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91,67</a:t>
                      </a:r>
                      <a:endParaRPr lang="ru-RU" sz="1800" b="1">
                        <a:latin typeface="Times New Roman"/>
                        <a:ea typeface="Times New Roman"/>
                      </a:endParaRPr>
                    </a:p>
                  </a:txBody>
                  <a:tcPr marL="53848" marR="5384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100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53848" marR="5384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+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8,33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53848" marR="5384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50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53848" marR="5384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50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53848" marR="5384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0 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53848" marR="5384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0465842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643042" y="-3857676"/>
            <a:ext cx="7143800" cy="4572032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3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Русский язык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643042" y="980728"/>
            <a:ext cx="7478078" cy="1944216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Всего учащихся по муниципальному району –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815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Приняли участие –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815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«5»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- 297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( 36,44%)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«4»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- 276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(33,86%) 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«3»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- 229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(28,11%)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«2»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13 (1,59%)                 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2018      Разница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Успеваемость –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98,4%      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98,35%  + 0,05%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Качество знаний –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70,31%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72,71%   -2,4    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Средняя оценка –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4,05    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4,01         -0,04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lnDef>
      <a:spPr>
        <a:ln w="25400">
          <a:solidFill>
            <a:srgbClr val="0070C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4588</TotalTime>
  <Words>2247</Words>
  <Application>Microsoft Office PowerPoint</Application>
  <PresentationFormat>Экран (4:3)</PresentationFormat>
  <Paragraphs>761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Солнцестояние</vt:lpstr>
      <vt:lpstr>                                     Аналитическая деятельность работы ММО учителей русского языка и литературы   </vt:lpstr>
      <vt:lpstr>     Методическая тема</vt:lpstr>
      <vt:lpstr>              Задачи ММО</vt:lpstr>
      <vt:lpstr>         Педагогические кадры</vt:lpstr>
      <vt:lpstr>Эффективно используемые современные образовательные технологии </vt:lpstr>
      <vt:lpstr>Работа по выявлению и распространению педагогического опыта </vt:lpstr>
      <vt:lpstr>    Результативность обучения</vt:lpstr>
      <vt:lpstr>           Результаты ОГЭ 2019</vt:lpstr>
      <vt:lpstr>               Русский язык </vt:lpstr>
      <vt:lpstr>Слайд 10</vt:lpstr>
      <vt:lpstr>Слайд 11</vt:lpstr>
      <vt:lpstr>Слайд 12</vt:lpstr>
      <vt:lpstr>Лучшие результаты учащихся, набравших 100 баллов ЕГЭ по русскому языку </vt:lpstr>
      <vt:lpstr>Слайд 14</vt:lpstr>
      <vt:lpstr>         Результативность ЕГЭ 2019</vt:lpstr>
      <vt:lpstr>              Русский язык (ВПР 5 классы)</vt:lpstr>
      <vt:lpstr>  Успеваемость по городским школам</vt:lpstr>
      <vt:lpstr>Успеваемость по сельским школам</vt:lpstr>
      <vt:lpstr>Качество знаний по городским школам</vt:lpstr>
      <vt:lpstr>Качество знаний по сельским школам</vt:lpstr>
      <vt:lpstr>              Русский язык ВПР (6 классы)</vt:lpstr>
      <vt:lpstr>  Успеваемость по городским школам</vt:lpstr>
      <vt:lpstr>Успеваемость по сельским школам</vt:lpstr>
      <vt:lpstr>Качество знаний по городским школам</vt:lpstr>
      <vt:lpstr>Качество знаний по сельским школам</vt:lpstr>
      <vt:lpstr>              Русский язык (ВПР 7 классы)</vt:lpstr>
      <vt:lpstr>         Успеваемость по школам</vt:lpstr>
      <vt:lpstr>        Качество знаний по школам</vt:lpstr>
      <vt:lpstr>Результаты по предметным олимпиадам</vt:lpstr>
      <vt:lpstr>Слайд 30</vt:lpstr>
      <vt:lpstr>                      Конкурсы</vt:lpstr>
      <vt:lpstr>Слайд 32</vt:lpstr>
      <vt:lpstr>Слабые стороны работы ММО</vt:lpstr>
      <vt:lpstr>Слайд 34</vt:lpstr>
    </vt:vector>
  </TitlesOfParts>
  <Company>ИМЦ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Результаты диагностического тестирования по математике  за 1 полугодие  2012-2013 учебного года. </dc:title>
  <dc:creator>РС</dc:creator>
  <cp:lastModifiedBy>Admin</cp:lastModifiedBy>
  <cp:revision>664</cp:revision>
  <dcterms:created xsi:type="dcterms:W3CDTF">2012-12-17T07:09:56Z</dcterms:created>
  <dcterms:modified xsi:type="dcterms:W3CDTF">2019-07-16T12:59:41Z</dcterms:modified>
</cp:coreProperties>
</file>